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56" r:id="rId2"/>
    <p:sldId id="277" r:id="rId3"/>
    <p:sldId id="278" r:id="rId4"/>
    <p:sldId id="284" r:id="rId5"/>
    <p:sldId id="257" r:id="rId6"/>
    <p:sldId id="285" r:id="rId7"/>
    <p:sldId id="286" r:id="rId8"/>
    <p:sldId id="287" r:id="rId9"/>
    <p:sldId id="288" r:id="rId10"/>
    <p:sldId id="289" r:id="rId11"/>
    <p:sldId id="260" r:id="rId12"/>
    <p:sldId id="261" r:id="rId13"/>
    <p:sldId id="265" r:id="rId14"/>
    <p:sldId id="266" r:id="rId15"/>
    <p:sldId id="280" r:id="rId16"/>
    <p:sldId id="281" r:id="rId17"/>
    <p:sldId id="267" r:id="rId18"/>
    <p:sldId id="273" r:id="rId19"/>
    <p:sldId id="274" r:id="rId20"/>
    <p:sldId id="275" r:id="rId21"/>
    <p:sldId id="268" r:id="rId22"/>
    <p:sldId id="269" r:id="rId23"/>
    <p:sldId id="282" r:id="rId24"/>
    <p:sldId id="270" r:id="rId25"/>
    <p:sldId id="271" r:id="rId26"/>
    <p:sldId id="276" r:id="rId27"/>
    <p:sldId id="279" r:id="rId28"/>
    <p:sldId id="283" r:id="rId29"/>
    <p:sldId id="290" r:id="rId30"/>
    <p:sldId id="272" r:id="rId31"/>
    <p:sldId id="258" r:id="rId32"/>
    <p:sldId id="263" r:id="rId33"/>
    <p:sldId id="264" r:id="rId34"/>
    <p:sldId id="26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C942349A-87BA-4D3D-89BA-6526A75A2F5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70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D0DC76-A5CB-4347-8899-73FE4F05E1A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2349A-87BA-4D3D-89BA-6526A75A2F51}" type="slidenum">
              <a:rPr lang="en-US" smtClean="0"/>
              <a:t>‹#›</a:t>
            </a:fld>
            <a:endParaRPr lang="en-US"/>
          </a:p>
        </p:txBody>
      </p:sp>
    </p:spTree>
    <p:extLst>
      <p:ext uri="{BB962C8B-B14F-4D97-AF65-F5344CB8AC3E}">
        <p14:creationId xmlns:p14="http://schemas.microsoft.com/office/powerpoint/2010/main" val="62227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1697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0717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spTree>
    <p:extLst>
      <p:ext uri="{BB962C8B-B14F-4D97-AF65-F5344CB8AC3E}">
        <p14:creationId xmlns:p14="http://schemas.microsoft.com/office/powerpoint/2010/main" val="287145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6549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00374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5186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8280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spTree>
    <p:extLst>
      <p:ext uri="{BB962C8B-B14F-4D97-AF65-F5344CB8AC3E}">
        <p14:creationId xmlns:p14="http://schemas.microsoft.com/office/powerpoint/2010/main" val="414225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D0DC76-A5CB-4347-8899-73FE4F05E1AA}"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42349A-87BA-4D3D-89BA-6526A75A2F5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659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D0DC76-A5CB-4347-8899-73FE4F05E1A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2349A-87BA-4D3D-89BA-6526A75A2F51}" type="slidenum">
              <a:rPr lang="en-US" smtClean="0"/>
              <a:t>‹#›</a:t>
            </a:fld>
            <a:endParaRPr lang="en-US"/>
          </a:p>
        </p:txBody>
      </p:sp>
    </p:spTree>
    <p:extLst>
      <p:ext uri="{BB962C8B-B14F-4D97-AF65-F5344CB8AC3E}">
        <p14:creationId xmlns:p14="http://schemas.microsoft.com/office/powerpoint/2010/main" val="3003775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D0DC76-A5CB-4347-8899-73FE4F05E1AA}"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42349A-87BA-4D3D-89BA-6526A75A2F5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7880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D0DC76-A5CB-4347-8899-73FE4F05E1AA}"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42349A-87BA-4D3D-89BA-6526A75A2F5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908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D0DC76-A5CB-4347-8899-73FE4F05E1AA}"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42349A-87BA-4D3D-89BA-6526A75A2F51}" type="slidenum">
              <a:rPr lang="en-US" smtClean="0"/>
              <a:t>‹#›</a:t>
            </a:fld>
            <a:endParaRPr lang="en-US"/>
          </a:p>
        </p:txBody>
      </p:sp>
    </p:spTree>
    <p:extLst>
      <p:ext uri="{BB962C8B-B14F-4D97-AF65-F5344CB8AC3E}">
        <p14:creationId xmlns:p14="http://schemas.microsoft.com/office/powerpoint/2010/main" val="157538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D0DC76-A5CB-4347-8899-73FE4F05E1A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2349A-87BA-4D3D-89BA-6526A75A2F5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596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D0DC76-A5CB-4347-8899-73FE4F05E1AA}"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42349A-87BA-4D3D-89BA-6526A75A2F51}" type="slidenum">
              <a:rPr lang="en-US" smtClean="0"/>
              <a:t>‹#›</a:t>
            </a:fld>
            <a:endParaRPr lang="en-US"/>
          </a:p>
        </p:txBody>
      </p:sp>
    </p:spTree>
    <p:extLst>
      <p:ext uri="{BB962C8B-B14F-4D97-AF65-F5344CB8AC3E}">
        <p14:creationId xmlns:p14="http://schemas.microsoft.com/office/powerpoint/2010/main" val="2385318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6D0DC76-A5CB-4347-8899-73FE4F05E1AA}" type="datetimeFigureOut">
              <a:rPr lang="en-US" smtClean="0"/>
              <a:t>8/15/2024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942349A-87BA-4D3D-89BA-6526A75A2F51}" type="slidenum">
              <a:rPr lang="en-US" smtClean="0"/>
              <a:t>‹#›</a:t>
            </a:fld>
            <a:endParaRPr lang="en-US"/>
          </a:p>
        </p:txBody>
      </p:sp>
    </p:spTree>
    <p:extLst>
      <p:ext uri="{BB962C8B-B14F-4D97-AF65-F5344CB8AC3E}">
        <p14:creationId xmlns:p14="http://schemas.microsoft.com/office/powerpoint/2010/main" val="289216998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oios.cag.gov.in/otcs/cs?func=doc.fetch&amp;nodeid=14123545" TargetMode="External"/><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oios.cag.gov.in/otcs/cs?func=doc.fetch&amp;nodeid=14123545&amp;page=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81512"/>
            <a:ext cx="12082509" cy="2246769"/>
          </a:xfrm>
          <a:prstGeom prst="rect">
            <a:avLst/>
          </a:prstGeom>
          <a:solidFill>
            <a:schemeClr val="bg2"/>
          </a:solidFill>
          <a:ln>
            <a:solidFill>
              <a:srgbClr val="C0000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b="1" dirty="0">
                <a:solidFill>
                  <a:srgbClr val="00B050"/>
                </a:solidFill>
                <a:latin typeface="Arial Black" panose="020B0A04020102020204" pitchFamily="34" charset="0"/>
              </a:rPr>
              <a:t>   </a:t>
            </a:r>
            <a:r>
              <a:rPr lang="en-US" sz="2800" b="1" dirty="0">
                <a:solidFill>
                  <a:srgbClr val="00B050"/>
                </a:solidFill>
                <a:latin typeface="Arial Black" panose="020B0A04020102020204" pitchFamily="34" charset="0"/>
              </a:rPr>
              <a:t>Govt. College </a:t>
            </a:r>
            <a:r>
              <a:rPr lang="en-US" sz="2800" b="1" dirty="0" err="1">
                <a:solidFill>
                  <a:srgbClr val="00B050"/>
                </a:solidFill>
                <a:latin typeface="Arial Black" panose="020B0A04020102020204" pitchFamily="34" charset="0"/>
              </a:rPr>
              <a:t>Chowari</a:t>
            </a:r>
            <a:r>
              <a:rPr lang="en-US" sz="2800" b="1" dirty="0">
                <a:solidFill>
                  <a:srgbClr val="00B050"/>
                </a:solidFill>
                <a:latin typeface="Arial Black" panose="020B0A04020102020204" pitchFamily="34" charset="0"/>
              </a:rPr>
              <a:t> </a:t>
            </a:r>
          </a:p>
          <a:p>
            <a:r>
              <a:rPr lang="en-US" sz="2800" b="1" dirty="0">
                <a:solidFill>
                  <a:srgbClr val="00B050"/>
                </a:solidFill>
                <a:latin typeface="Bell MT" panose="02020503060305020303" pitchFamily="18" charset="0"/>
              </a:rPr>
              <a:t>                                   </a:t>
            </a:r>
            <a:r>
              <a:rPr lang="en-US" sz="2800" b="1" dirty="0" err="1">
                <a:solidFill>
                  <a:srgbClr val="00B050"/>
                </a:solidFill>
                <a:latin typeface="Bell MT" panose="02020503060305020303" pitchFamily="18" charset="0"/>
              </a:rPr>
              <a:t>Distt</a:t>
            </a:r>
            <a:r>
              <a:rPr lang="en-US" sz="2800" b="1" dirty="0">
                <a:solidFill>
                  <a:srgbClr val="00B050"/>
                </a:solidFill>
                <a:latin typeface="Bell MT" panose="02020503060305020303" pitchFamily="18" charset="0"/>
              </a:rPr>
              <a:t>. </a:t>
            </a:r>
            <a:r>
              <a:rPr lang="en-US" sz="2800" b="1" dirty="0" err="1">
                <a:solidFill>
                  <a:srgbClr val="00B050"/>
                </a:solidFill>
                <a:latin typeface="Bell MT" panose="02020503060305020303" pitchFamily="18" charset="0"/>
              </a:rPr>
              <a:t>Chamba</a:t>
            </a:r>
            <a:r>
              <a:rPr lang="en-US" sz="2800" b="1" dirty="0">
                <a:solidFill>
                  <a:srgbClr val="00B050"/>
                </a:solidFill>
                <a:latin typeface="Bell MT" panose="02020503060305020303" pitchFamily="18" charset="0"/>
              </a:rPr>
              <a:t>(H.P) PIN 176302</a:t>
            </a:r>
          </a:p>
          <a:p>
            <a:r>
              <a:rPr lang="en-US" sz="2800" b="1" dirty="0">
                <a:solidFill>
                  <a:srgbClr val="00B050"/>
                </a:solidFill>
                <a:latin typeface="Bell MT" panose="02020503060305020303" pitchFamily="18" charset="0"/>
              </a:rPr>
              <a:t>                     </a:t>
            </a:r>
            <a:r>
              <a:rPr lang="en-US" sz="2800" b="1" dirty="0">
                <a:solidFill>
                  <a:schemeClr val="accent4">
                    <a:lumMod val="75000"/>
                  </a:schemeClr>
                </a:solidFill>
                <a:latin typeface="Bell MT" panose="02020503060305020303" pitchFamily="18" charset="0"/>
              </a:rPr>
              <a:t>Email:gcchowari2013@gmail.com </a:t>
            </a:r>
          </a:p>
          <a:p>
            <a:r>
              <a:rPr lang="en-US" sz="2800" b="1" dirty="0">
                <a:solidFill>
                  <a:schemeClr val="accent4">
                    <a:lumMod val="75000"/>
                  </a:schemeClr>
                </a:solidFill>
                <a:latin typeface="Bell MT" panose="02020503060305020303" pitchFamily="18" charset="0"/>
              </a:rPr>
              <a:t>                     website: gcchowari.edu.in</a:t>
            </a:r>
          </a:p>
          <a:p>
            <a:r>
              <a:rPr lang="en-US" sz="2800" b="1" dirty="0">
                <a:solidFill>
                  <a:schemeClr val="accent4">
                    <a:lumMod val="75000"/>
                  </a:schemeClr>
                </a:solidFill>
                <a:latin typeface="Bell MT" panose="02020503060305020303" pitchFamily="18" charset="0"/>
              </a:rPr>
              <a:t>                     Contact Detail: 8629018160</a:t>
            </a:r>
          </a:p>
        </p:txBody>
      </p:sp>
      <p:pic>
        <p:nvPicPr>
          <p:cNvPr id="7" name="Picture 6"/>
          <p:cNvPicPr>
            <a:picLocks noChangeAspect="1"/>
          </p:cNvPicPr>
          <p:nvPr/>
        </p:nvPicPr>
        <p:blipFill rotWithShape="1">
          <a:blip r:embed="rId2"/>
          <a:srcRect t="13357" b="6245"/>
          <a:stretch/>
        </p:blipFill>
        <p:spPr>
          <a:xfrm>
            <a:off x="1695634" y="2229828"/>
            <a:ext cx="8691240" cy="4764202"/>
          </a:xfrm>
          <a:prstGeom prst="rect">
            <a:avLst/>
          </a:prstGeom>
        </p:spPr>
      </p:pic>
      <p:pic>
        <p:nvPicPr>
          <p:cNvPr id="8" name="Picture 7" descr="C:\Users\acer.DESKTOP-1QJS8G6\Desktop\WhatsApp Image 2020-11-07 at 10.45.09 AM (1).jpe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97055" y="144218"/>
            <a:ext cx="1385454" cy="1255987"/>
          </a:xfrm>
          <a:prstGeom prst="rect">
            <a:avLst/>
          </a:prstGeom>
          <a:noFill/>
          <a:ln w="76200">
            <a:solidFill>
              <a:srgbClr val="00B0F0"/>
            </a:solidFill>
          </a:ln>
        </p:spPr>
      </p:pic>
      <p:pic>
        <p:nvPicPr>
          <p:cNvPr id="9" name="Picture 8" descr="Description: C:\Users\dogra\Desktop\images.jpg"/>
          <p:cNvPicPr/>
          <p:nvPr/>
        </p:nvPicPr>
        <p:blipFill>
          <a:blip r:embed="rId4">
            <a:extLst>
              <a:ext uri="{28A0092B-C50C-407E-A947-70E740481C1C}">
                <a14:useLocalDpi xmlns:a14="http://schemas.microsoft.com/office/drawing/2010/main" val="0"/>
              </a:ext>
            </a:extLst>
          </a:blip>
          <a:srcRect/>
          <a:stretch>
            <a:fillRect/>
          </a:stretch>
        </p:blipFill>
        <p:spPr bwMode="auto">
          <a:xfrm>
            <a:off x="71021" y="144218"/>
            <a:ext cx="1554527" cy="1255987"/>
          </a:xfrm>
          <a:prstGeom prst="rect">
            <a:avLst/>
          </a:prstGeom>
          <a:noFill/>
          <a:ln w="76200">
            <a:solidFill>
              <a:srgbClr val="0070C0"/>
            </a:solidFill>
          </a:ln>
        </p:spPr>
      </p:pic>
    </p:spTree>
    <p:extLst>
      <p:ext uri="{BB962C8B-B14F-4D97-AF65-F5344CB8AC3E}">
        <p14:creationId xmlns:p14="http://schemas.microsoft.com/office/powerpoint/2010/main" val="169094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0113" y="515895"/>
            <a:ext cx="10546671" cy="5516382"/>
          </a:xfrm>
          <a:prstGeom prst="rect">
            <a:avLst/>
          </a:prstGeom>
        </p:spPr>
        <p:txBody>
          <a:bodyPr wrap="square">
            <a:spAutoFit/>
          </a:bodyPr>
          <a:lstStyle/>
          <a:p>
            <a:pPr marL="342900" lvl="0" indent="-342900" algn="just">
              <a:lnSpc>
                <a:spcPct val="115000"/>
              </a:lnSpc>
              <a:spcAft>
                <a:spcPts val="1000"/>
              </a:spcAft>
              <a:buFont typeface="Symbol" panose="05050102010706020507" pitchFamily="18" charset="2"/>
              <a:buChar char=""/>
            </a:pPr>
            <a:r>
              <a:rPr lang="en-US" sz="1600" b="1" dirty="0">
                <a:latin typeface="Times New Roman" panose="02020603050405020304" pitchFamily="18" charset="0"/>
                <a:ea typeface="Times New Roman" panose="02020603050405020304" pitchFamily="18" charset="0"/>
                <a:cs typeface="Mangal"/>
              </a:rPr>
              <a:t>Dr. </a:t>
            </a:r>
            <a:r>
              <a:rPr lang="en-US" sz="1600" b="1" dirty="0" err="1">
                <a:latin typeface="Times New Roman" panose="02020603050405020304" pitchFamily="18" charset="0"/>
                <a:ea typeface="Times New Roman" panose="02020603050405020304" pitchFamily="18" charset="0"/>
                <a:cs typeface="Mangal"/>
              </a:rPr>
              <a:t>Roop</a:t>
            </a:r>
            <a:r>
              <a:rPr lang="en-US" sz="1600" b="1" dirty="0">
                <a:latin typeface="Times New Roman" panose="02020603050405020304" pitchFamily="18" charset="0"/>
                <a:ea typeface="Times New Roman" panose="02020603050405020304" pitchFamily="18" charset="0"/>
                <a:cs typeface="Mangal"/>
              </a:rPr>
              <a:t> Lal, Assistant Professor </a:t>
            </a:r>
            <a:r>
              <a:rPr lang="en-US" sz="1600" dirty="0">
                <a:latin typeface="Times New Roman" panose="02020603050405020304" pitchFamily="18" charset="0"/>
                <a:ea typeface="Times New Roman" panose="02020603050405020304" pitchFamily="18" charset="0"/>
                <a:cs typeface="Mangal"/>
              </a:rPr>
              <a:t>(Botany) has</a:t>
            </a:r>
            <a:endParaRPr lang="en-IN" sz="14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IN" sz="1600" dirty="0">
                <a:latin typeface="Times New Roman" panose="02020603050405020304" pitchFamily="18" charset="0"/>
                <a:ea typeface="Calibri" panose="020F0502020204030204" pitchFamily="34" charset="0"/>
                <a:cs typeface="Mangal"/>
              </a:rPr>
              <a:t>Completed an online two-week interdisciplinary refresher course on “Research Methodology &amp; Data Analysis” conducted by the Teaching Learning Centre, </a:t>
            </a:r>
            <a:r>
              <a:rPr lang="en-IN" sz="1600" dirty="0" err="1">
                <a:latin typeface="Times New Roman" panose="02020603050405020304" pitchFamily="18" charset="0"/>
                <a:ea typeface="Calibri" panose="020F0502020204030204" pitchFamily="34" charset="0"/>
                <a:cs typeface="Mangal"/>
              </a:rPr>
              <a:t>Ramanujan</a:t>
            </a:r>
            <a:r>
              <a:rPr lang="en-IN" sz="1600" dirty="0">
                <a:latin typeface="Times New Roman" panose="02020603050405020304" pitchFamily="18" charset="0"/>
                <a:ea typeface="Calibri" panose="020F0502020204030204" pitchFamily="34" charset="0"/>
                <a:cs typeface="Mangal"/>
              </a:rPr>
              <a:t> College, University of Delhi. </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Font typeface="+mj-lt"/>
              <a:buAutoNum type="arabicPeriod"/>
            </a:pPr>
            <a:r>
              <a:rPr lang="en-IN" sz="1600" dirty="0">
                <a:latin typeface="Times New Roman" panose="02020603050405020304" pitchFamily="18" charset="0"/>
                <a:ea typeface="Calibri" panose="020F0502020204030204" pitchFamily="34" charset="0"/>
                <a:cs typeface="Mangal"/>
              </a:rPr>
              <a:t>Presented a paper entitled, “</a:t>
            </a:r>
            <a:r>
              <a:rPr lang="en-IN" sz="1600" b="1" dirty="0">
                <a:latin typeface="Times New Roman" panose="02020603050405020304" pitchFamily="18" charset="0"/>
                <a:ea typeface="Calibri" panose="020F0502020204030204" pitchFamily="34" charset="0"/>
                <a:cs typeface="Mangal"/>
              </a:rPr>
              <a:t>Ethnobotanical Survey Of Medicinal Herbs From the </a:t>
            </a:r>
            <a:r>
              <a:rPr lang="en-IN" sz="1600" b="1" dirty="0" err="1">
                <a:latin typeface="Times New Roman" panose="02020603050405020304" pitchFamily="18" charset="0"/>
                <a:ea typeface="Calibri" panose="020F0502020204030204" pitchFamily="34" charset="0"/>
                <a:cs typeface="Mangal"/>
              </a:rPr>
              <a:t>Bhattiyat</a:t>
            </a:r>
            <a:r>
              <a:rPr lang="en-IN" sz="1600" b="1" dirty="0">
                <a:latin typeface="Times New Roman" panose="02020603050405020304" pitchFamily="18" charset="0"/>
                <a:ea typeface="Calibri" panose="020F0502020204030204" pitchFamily="34" charset="0"/>
                <a:cs typeface="Mangal"/>
              </a:rPr>
              <a:t> Region Of </a:t>
            </a:r>
            <a:r>
              <a:rPr lang="en-IN" sz="1600" b="1" dirty="0" err="1">
                <a:latin typeface="Times New Roman" panose="02020603050405020304" pitchFamily="18" charset="0"/>
                <a:ea typeface="Calibri" panose="020F0502020204030204" pitchFamily="34" charset="0"/>
                <a:cs typeface="Mangal"/>
              </a:rPr>
              <a:t>Chamba</a:t>
            </a:r>
            <a:r>
              <a:rPr lang="en-IN" sz="1600" dirty="0">
                <a:latin typeface="Times New Roman" panose="02020603050405020304" pitchFamily="18" charset="0"/>
                <a:ea typeface="Calibri" panose="020F0502020204030204" pitchFamily="34" charset="0"/>
                <a:cs typeface="Mangal"/>
              </a:rPr>
              <a:t>” in the Internal Conference on Communicating Health, Happiness &amp; Longevity for Sustainable Growth held </a:t>
            </a:r>
            <a:r>
              <a:rPr lang="en-IN" sz="1600" dirty="0" err="1">
                <a:latin typeface="Times New Roman" panose="02020603050405020304" pitchFamily="18" charset="0"/>
                <a:ea typeface="Calibri" panose="020F0502020204030204" pitchFamily="34" charset="0"/>
                <a:cs typeface="Mangal"/>
              </a:rPr>
              <a:t>w.e.f</a:t>
            </a:r>
            <a:r>
              <a:rPr lang="en-IN" sz="1600" dirty="0">
                <a:latin typeface="Times New Roman" panose="02020603050405020304" pitchFamily="18" charset="0"/>
                <a:ea typeface="Calibri" panose="020F0502020204030204" pitchFamily="34" charset="0"/>
                <a:cs typeface="Mangal"/>
              </a:rPr>
              <a:t>. Dec. 2 to Dec. 4, 2023 and organized by GC </a:t>
            </a:r>
            <a:r>
              <a:rPr lang="en-IN" sz="1600" dirty="0" err="1">
                <a:latin typeface="Times New Roman" panose="02020603050405020304" pitchFamily="18" charset="0"/>
                <a:ea typeface="Calibri" panose="020F0502020204030204" pitchFamily="34" charset="0"/>
                <a:cs typeface="Mangal"/>
              </a:rPr>
              <a:t>Anni</a:t>
            </a:r>
            <a:r>
              <a:rPr lang="en-IN" sz="1600" dirty="0">
                <a:latin typeface="Times New Roman" panose="02020603050405020304" pitchFamily="18" charset="0"/>
                <a:ea typeface="Calibri" panose="020F0502020204030204" pitchFamily="34" charset="0"/>
                <a:cs typeface="Mangal"/>
              </a:rPr>
              <a:t> &amp; ICFRE, Shimla.</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Font typeface="+mj-lt"/>
              <a:buAutoNum type="arabicPeriod"/>
            </a:pPr>
            <a:r>
              <a:rPr lang="en-US" sz="1600" dirty="0">
                <a:solidFill>
                  <a:srgbClr val="000000"/>
                </a:solidFill>
                <a:latin typeface="Times New Roman" panose="02020603050405020304" pitchFamily="18" charset="0"/>
                <a:ea typeface="Times New Roman" panose="02020603050405020304" pitchFamily="18" charset="0"/>
                <a:cs typeface="Mangal"/>
              </a:rPr>
              <a:t>Published a Research Paper entitled “Projected Impacts of Climate Change on the Range Expansion of the Invasive Straggler Daisy (</a:t>
            </a:r>
            <a:r>
              <a:rPr lang="en-US" sz="1600" i="1" dirty="0" err="1">
                <a:solidFill>
                  <a:srgbClr val="000000"/>
                </a:solidFill>
                <a:latin typeface="Times New Roman" panose="02020603050405020304" pitchFamily="18" charset="0"/>
                <a:ea typeface="Times New Roman" panose="02020603050405020304" pitchFamily="18" charset="0"/>
                <a:cs typeface="Mangal"/>
              </a:rPr>
              <a:t>Calyptocarpus</a:t>
            </a:r>
            <a:r>
              <a:rPr lang="en-US" sz="1600" i="1" dirty="0">
                <a:solidFill>
                  <a:srgbClr val="000000"/>
                </a:solidFill>
                <a:latin typeface="Times New Roman" panose="02020603050405020304" pitchFamily="18" charset="0"/>
                <a:ea typeface="Times New Roman" panose="02020603050405020304" pitchFamily="18" charset="0"/>
                <a:cs typeface="Mangal"/>
              </a:rPr>
              <a:t> </a:t>
            </a:r>
            <a:r>
              <a:rPr lang="en-US" sz="1600" i="1" dirty="0" err="1">
                <a:solidFill>
                  <a:srgbClr val="000000"/>
                </a:solidFill>
                <a:latin typeface="Times New Roman" panose="02020603050405020304" pitchFamily="18" charset="0"/>
                <a:ea typeface="Times New Roman" panose="02020603050405020304" pitchFamily="18" charset="0"/>
                <a:cs typeface="Mangal"/>
              </a:rPr>
              <a:t>vialis</a:t>
            </a:r>
            <a:r>
              <a:rPr lang="en-US" sz="1600" i="1" dirty="0">
                <a:solidFill>
                  <a:srgbClr val="000000"/>
                </a:solidFill>
                <a:latin typeface="Times New Roman" panose="02020603050405020304" pitchFamily="18" charset="0"/>
                <a:ea typeface="Times New Roman" panose="02020603050405020304" pitchFamily="18" charset="0"/>
                <a:cs typeface="Mangal"/>
              </a:rPr>
              <a:t>)</a:t>
            </a:r>
            <a:r>
              <a:rPr lang="en-US" sz="1600" dirty="0">
                <a:solidFill>
                  <a:srgbClr val="000000"/>
                </a:solidFill>
                <a:latin typeface="Times New Roman" panose="02020603050405020304" pitchFamily="18" charset="0"/>
                <a:ea typeface="Times New Roman" panose="02020603050405020304" pitchFamily="18" charset="0"/>
                <a:cs typeface="Mangal"/>
              </a:rPr>
              <a:t> in the Northwestern Indian Himalayan Region” in the issue Dated 25</a:t>
            </a:r>
            <a:r>
              <a:rPr lang="en-US" sz="1600" baseline="30000" dirty="0">
                <a:solidFill>
                  <a:srgbClr val="000000"/>
                </a:solidFill>
                <a:latin typeface="Times New Roman" panose="02020603050405020304" pitchFamily="18" charset="0"/>
                <a:ea typeface="Times New Roman" panose="02020603050405020304" pitchFamily="18" charset="0"/>
                <a:cs typeface="Mangal"/>
              </a:rPr>
              <a:t>th</a:t>
            </a:r>
            <a:r>
              <a:rPr lang="en-US" sz="1600" dirty="0">
                <a:solidFill>
                  <a:srgbClr val="000000"/>
                </a:solidFill>
                <a:latin typeface="Times New Roman" panose="02020603050405020304" pitchFamily="18" charset="0"/>
                <a:ea typeface="Times New Roman" panose="02020603050405020304" pitchFamily="18" charset="0"/>
                <a:cs typeface="Mangal"/>
              </a:rPr>
              <a:t> Dec. 2023 of the reputed Journal “</a:t>
            </a:r>
            <a:r>
              <a:rPr lang="en-US" sz="1600" i="1" dirty="0">
                <a:solidFill>
                  <a:srgbClr val="000000"/>
                </a:solidFill>
                <a:latin typeface="Times New Roman" panose="02020603050405020304" pitchFamily="18" charset="0"/>
                <a:ea typeface="Times New Roman" panose="02020603050405020304" pitchFamily="18" charset="0"/>
                <a:cs typeface="Mangal"/>
              </a:rPr>
              <a:t>Plants</a:t>
            </a:r>
            <a:r>
              <a:rPr lang="en-US" sz="1600" dirty="0">
                <a:solidFill>
                  <a:srgbClr val="000000"/>
                </a:solidFill>
                <a:latin typeface="Times New Roman" panose="02020603050405020304" pitchFamily="18" charset="0"/>
                <a:ea typeface="Times New Roman" panose="02020603050405020304" pitchFamily="18" charset="0"/>
                <a:cs typeface="Mangal"/>
              </a:rPr>
              <a:t>”  having an Impact Factor 4.5.</a:t>
            </a:r>
            <a:endParaRPr lang="en-IN" sz="1400" dirty="0">
              <a:latin typeface="Calibri" panose="020F0502020204030204" pitchFamily="34" charset="0"/>
              <a:ea typeface="Times New Roman" panose="02020603050405020304" pitchFamily="18" charset="0"/>
              <a:cs typeface="Mangal"/>
            </a:endParaRPr>
          </a:p>
          <a:p>
            <a:pPr marL="342900" indent="-342900" algn="just">
              <a:lnSpc>
                <a:spcPct val="115000"/>
              </a:lnSpc>
              <a:spcAft>
                <a:spcPts val="1000"/>
              </a:spcAft>
              <a:buFont typeface="Symbol" panose="05050102010706020507" pitchFamily="18" charset="2"/>
              <a:buChar char=""/>
            </a:pPr>
            <a:r>
              <a:rPr lang="en-US" sz="1600" dirty="0">
                <a:solidFill>
                  <a:srgbClr val="000000"/>
                </a:solidFill>
                <a:latin typeface="Times New Roman" panose="02020603050405020304" pitchFamily="18" charset="0"/>
                <a:ea typeface="Times New Roman" panose="02020603050405020304" pitchFamily="18" charset="0"/>
                <a:cs typeface="Mangal"/>
              </a:rPr>
              <a:t> </a:t>
            </a:r>
            <a:r>
              <a:rPr lang="en-US" sz="1600" b="1" dirty="0">
                <a:latin typeface="Times New Roman" panose="02020603050405020304" pitchFamily="18" charset="0"/>
                <a:ea typeface="Times New Roman" panose="02020603050405020304" pitchFamily="18" charset="0"/>
                <a:cs typeface="Mangal"/>
              </a:rPr>
              <a:t> Hans Raj, Assistant Professor (English) </a:t>
            </a:r>
            <a:r>
              <a:rPr lang="en-US" sz="1600" dirty="0">
                <a:latin typeface="Times New Roman" panose="02020603050405020304" pitchFamily="18" charset="0"/>
                <a:ea typeface="Times New Roman" panose="02020603050405020304" pitchFamily="18" charset="0"/>
                <a:cs typeface="Mangal"/>
              </a:rPr>
              <a:t>has</a:t>
            </a:r>
            <a:endParaRPr lang="en-IN" sz="1600" dirty="0">
              <a:latin typeface="Times New Roman" panose="02020603050405020304" pitchFamily="18" charset="0"/>
              <a:ea typeface="Times New Roman" panose="02020603050405020304" pitchFamily="18" charset="0"/>
              <a:cs typeface="Mangal"/>
            </a:endParaRPr>
          </a:p>
          <a:p>
            <a:pPr marL="457200" algn="just">
              <a:lnSpc>
                <a:spcPct val="115000"/>
              </a:lnSpc>
              <a:spcAft>
                <a:spcPts val="0"/>
              </a:spcAft>
            </a:pPr>
            <a:r>
              <a:rPr lang="en-IN" sz="1600" dirty="0">
                <a:latin typeface="Times New Roman" panose="02020603050405020304" pitchFamily="18" charset="0"/>
                <a:ea typeface="Times New Roman" panose="02020603050405020304" pitchFamily="18" charset="0"/>
                <a:cs typeface="Mangal"/>
              </a:rPr>
              <a:t>Completed an online two-week interdisciplinary refresher course on “Research Methodology &amp; Data Analysis” conducted by the Teaching Learning Centre, </a:t>
            </a:r>
            <a:r>
              <a:rPr lang="en-IN" sz="1600" dirty="0" err="1">
                <a:latin typeface="Times New Roman" panose="02020603050405020304" pitchFamily="18" charset="0"/>
                <a:ea typeface="Times New Roman" panose="02020603050405020304" pitchFamily="18" charset="0"/>
                <a:cs typeface="Mangal"/>
              </a:rPr>
              <a:t>Ramanujan</a:t>
            </a:r>
            <a:r>
              <a:rPr lang="en-IN" sz="1600" dirty="0">
                <a:latin typeface="Times New Roman" panose="02020603050405020304" pitchFamily="18" charset="0"/>
                <a:ea typeface="Times New Roman" panose="02020603050405020304" pitchFamily="18" charset="0"/>
                <a:cs typeface="Mangal"/>
              </a:rPr>
              <a:t> College, University of Delhi. </a:t>
            </a:r>
            <a:endParaRPr lang="en-IN" sz="14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Symbol" panose="05050102010706020507" pitchFamily="18" charset="2"/>
              <a:buChar char=""/>
            </a:pPr>
            <a:r>
              <a:rPr lang="en-US" sz="1600" b="1" dirty="0" err="1">
                <a:latin typeface="Times New Roman" panose="02020603050405020304" pitchFamily="18" charset="0"/>
                <a:ea typeface="Times New Roman" panose="02020603050405020304" pitchFamily="18" charset="0"/>
                <a:cs typeface="Mangal"/>
              </a:rPr>
              <a:t>Vipan</a:t>
            </a:r>
            <a:r>
              <a:rPr lang="en-US" sz="1600" b="1" dirty="0">
                <a:latin typeface="Times New Roman" panose="02020603050405020304" pitchFamily="18" charset="0"/>
                <a:ea typeface="Times New Roman" panose="02020603050405020304" pitchFamily="18" charset="0"/>
                <a:cs typeface="Mangal"/>
              </a:rPr>
              <a:t> Kumar, Assistant Professor </a:t>
            </a:r>
            <a:r>
              <a:rPr lang="en-US" sz="1600" dirty="0">
                <a:latin typeface="Times New Roman" panose="02020603050405020304" pitchFamily="18" charset="0"/>
                <a:ea typeface="Times New Roman" panose="02020603050405020304" pitchFamily="18" charset="0"/>
                <a:cs typeface="Mangal"/>
              </a:rPr>
              <a:t>(Sanskrit) has</a:t>
            </a:r>
            <a:endParaRPr lang="en-IN" sz="1400" dirty="0">
              <a:latin typeface="Calibri" panose="020F0502020204030204" pitchFamily="34" charset="0"/>
              <a:ea typeface="Times New Roman" panose="02020603050405020304" pitchFamily="18" charset="0"/>
              <a:cs typeface="Mangal"/>
            </a:endParaRPr>
          </a:p>
          <a:p>
            <a:pPr marL="457200" algn="just">
              <a:lnSpc>
                <a:spcPct val="115000"/>
              </a:lnSpc>
              <a:spcAft>
                <a:spcPts val="0"/>
              </a:spcAft>
            </a:pPr>
            <a:r>
              <a:rPr lang="en-US" sz="1600" dirty="0">
                <a:latin typeface="Times New Roman" panose="02020603050405020304" pitchFamily="18" charset="0"/>
                <a:ea typeface="Times New Roman" panose="02020603050405020304" pitchFamily="18" charset="0"/>
                <a:cs typeface="Mangal"/>
              </a:rPr>
              <a:t>Attended one-week in-service induction </a:t>
            </a:r>
            <a:r>
              <a:rPr lang="en-US" sz="1600" dirty="0" err="1">
                <a:latin typeface="Times New Roman" panose="02020603050405020304" pitchFamily="18" charset="0"/>
                <a:ea typeface="Times New Roman" panose="02020603050405020304" pitchFamily="18" charset="0"/>
                <a:cs typeface="Mangal"/>
              </a:rPr>
              <a:t>programme</a:t>
            </a:r>
            <a:r>
              <a:rPr lang="en-US" sz="1600" dirty="0">
                <a:latin typeface="Times New Roman" panose="02020603050405020304" pitchFamily="18" charset="0"/>
                <a:ea typeface="Times New Roman" panose="02020603050405020304" pitchFamily="18" charset="0"/>
                <a:cs typeface="Mangal"/>
              </a:rPr>
              <a:t> (orientation) held at GCTE, </a:t>
            </a:r>
            <a:r>
              <a:rPr lang="en-US" sz="1600" dirty="0" err="1">
                <a:latin typeface="Times New Roman" panose="02020603050405020304" pitchFamily="18" charset="0"/>
                <a:ea typeface="Times New Roman" panose="02020603050405020304" pitchFamily="18" charset="0"/>
                <a:cs typeface="Mangal"/>
              </a:rPr>
              <a:t>Dharamshala</a:t>
            </a:r>
            <a:r>
              <a:rPr lang="en-US" sz="1600" dirty="0">
                <a:latin typeface="Times New Roman" panose="02020603050405020304" pitchFamily="18" charset="0"/>
                <a:ea typeface="Times New Roman" panose="02020603050405020304" pitchFamily="18" charset="0"/>
                <a:cs typeface="Mangal"/>
              </a:rPr>
              <a:t> </a:t>
            </a:r>
            <a:r>
              <a:rPr lang="en-US" sz="1600" dirty="0" err="1">
                <a:latin typeface="Times New Roman" panose="02020603050405020304" pitchFamily="18" charset="0"/>
                <a:ea typeface="Times New Roman" panose="02020603050405020304" pitchFamily="18" charset="0"/>
                <a:cs typeface="Mangal"/>
              </a:rPr>
              <a:t>w.e.f</a:t>
            </a:r>
            <a:r>
              <a:rPr lang="en-US" sz="1600" dirty="0">
                <a:latin typeface="Times New Roman" panose="02020603050405020304" pitchFamily="18" charset="0"/>
                <a:ea typeface="Times New Roman" panose="02020603050405020304" pitchFamily="18" charset="0"/>
                <a:cs typeface="Mangal"/>
              </a:rPr>
              <a:t>. 24/07/2023 to 29/07/2023.</a:t>
            </a:r>
            <a:endParaRPr lang="en-IN" sz="14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Symbol" panose="05050102010706020507" pitchFamily="18" charset="2"/>
              <a:buChar char=""/>
            </a:pPr>
            <a:r>
              <a:rPr lang="en-US" sz="1600" b="1" dirty="0" err="1">
                <a:latin typeface="Times New Roman" panose="02020603050405020304" pitchFamily="18" charset="0"/>
                <a:ea typeface="Times New Roman" panose="02020603050405020304" pitchFamily="18" charset="0"/>
                <a:cs typeface="Mangal"/>
              </a:rPr>
              <a:t>Balbir</a:t>
            </a:r>
            <a:r>
              <a:rPr lang="en-US" sz="1600" b="1" dirty="0">
                <a:latin typeface="Times New Roman" panose="02020603050405020304" pitchFamily="18" charset="0"/>
                <a:ea typeface="Times New Roman" panose="02020603050405020304" pitchFamily="18" charset="0"/>
                <a:cs typeface="Mangal"/>
              </a:rPr>
              <a:t> Singh, Assistant Professor (English)	</a:t>
            </a:r>
            <a:endParaRPr lang="en-IN" sz="1400" dirty="0">
              <a:latin typeface="Calibri" panose="020F0502020204030204" pitchFamily="34" charset="0"/>
              <a:ea typeface="Times New Roman" panose="02020603050405020304" pitchFamily="18" charset="0"/>
              <a:cs typeface="Mangal"/>
            </a:endParaRPr>
          </a:p>
          <a:p>
            <a:pPr marL="457200" algn="just">
              <a:lnSpc>
                <a:spcPct val="115000"/>
              </a:lnSpc>
              <a:spcAft>
                <a:spcPts val="0"/>
              </a:spcAft>
            </a:pPr>
            <a:r>
              <a:rPr lang="en-US" sz="1600" dirty="0">
                <a:latin typeface="Times New Roman" panose="02020603050405020304" pitchFamily="18" charset="0"/>
                <a:ea typeface="Times New Roman" panose="02020603050405020304" pitchFamily="18" charset="0"/>
                <a:cs typeface="Mangal"/>
              </a:rPr>
              <a:t>Attended one-week in-service induction </a:t>
            </a:r>
            <a:r>
              <a:rPr lang="en-US" sz="1600" dirty="0" err="1">
                <a:latin typeface="Times New Roman" panose="02020603050405020304" pitchFamily="18" charset="0"/>
                <a:ea typeface="Times New Roman" panose="02020603050405020304" pitchFamily="18" charset="0"/>
                <a:cs typeface="Mangal"/>
              </a:rPr>
              <a:t>programme</a:t>
            </a:r>
            <a:r>
              <a:rPr lang="en-US" sz="1600" dirty="0">
                <a:latin typeface="Times New Roman" panose="02020603050405020304" pitchFamily="18" charset="0"/>
                <a:ea typeface="Times New Roman" panose="02020603050405020304" pitchFamily="18" charset="0"/>
                <a:cs typeface="Mangal"/>
              </a:rPr>
              <a:t> (orientation) held at GCTE, </a:t>
            </a:r>
            <a:r>
              <a:rPr lang="en-US" sz="1600" dirty="0" err="1">
                <a:latin typeface="Times New Roman" panose="02020603050405020304" pitchFamily="18" charset="0"/>
                <a:ea typeface="Times New Roman" panose="02020603050405020304" pitchFamily="18" charset="0"/>
                <a:cs typeface="Mangal"/>
              </a:rPr>
              <a:t>Dharamshala</a:t>
            </a:r>
            <a:r>
              <a:rPr lang="en-US" sz="1600" dirty="0">
                <a:latin typeface="Times New Roman" panose="02020603050405020304" pitchFamily="18" charset="0"/>
                <a:ea typeface="Times New Roman" panose="02020603050405020304" pitchFamily="18" charset="0"/>
                <a:cs typeface="Mangal"/>
              </a:rPr>
              <a:t> </a:t>
            </a:r>
            <a:r>
              <a:rPr lang="en-US" sz="1600" dirty="0" err="1">
                <a:latin typeface="Times New Roman" panose="02020603050405020304" pitchFamily="18" charset="0"/>
                <a:ea typeface="Times New Roman" panose="02020603050405020304" pitchFamily="18" charset="0"/>
                <a:cs typeface="Mangal"/>
              </a:rPr>
              <a:t>w.e.f</a:t>
            </a:r>
            <a:r>
              <a:rPr lang="en-US" sz="1600" dirty="0">
                <a:latin typeface="Times New Roman" panose="02020603050405020304" pitchFamily="18" charset="0"/>
                <a:ea typeface="Times New Roman" panose="02020603050405020304" pitchFamily="18" charset="0"/>
                <a:cs typeface="Mangal"/>
              </a:rPr>
              <a:t>. 24/07/2023 to 29/07/2023</a:t>
            </a:r>
            <a:r>
              <a:rPr lang="en-US" dirty="0">
                <a:latin typeface="Times New Roman" panose="02020603050405020304" pitchFamily="18" charset="0"/>
                <a:ea typeface="Times New Roman" panose="02020603050405020304" pitchFamily="18" charset="0"/>
                <a:cs typeface="Mangal"/>
              </a:rPr>
              <a:t>.</a:t>
            </a:r>
            <a:endParaRPr lang="en-IN" sz="1600" dirty="0">
              <a:latin typeface="Calibri" panose="020F0502020204030204" pitchFamily="34" charset="0"/>
              <a:ea typeface="Times New Roman" panose="02020603050405020304" pitchFamily="18" charset="0"/>
              <a:cs typeface="Mangal"/>
            </a:endParaRPr>
          </a:p>
        </p:txBody>
      </p:sp>
      <p:pic>
        <p:nvPicPr>
          <p:cNvPr id="5" name="Picture 4"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148123" y="0"/>
            <a:ext cx="1129270" cy="912399"/>
          </a:xfrm>
          <a:prstGeom prst="rect">
            <a:avLst/>
          </a:prstGeom>
          <a:noFill/>
          <a:ln w="76200">
            <a:solidFill>
              <a:srgbClr val="0070C0"/>
            </a:solidFill>
          </a:ln>
        </p:spPr>
      </p:pic>
    </p:spTree>
    <p:extLst>
      <p:ext uri="{BB962C8B-B14F-4D97-AF65-F5344CB8AC3E}">
        <p14:creationId xmlns:p14="http://schemas.microsoft.com/office/powerpoint/2010/main" val="3448463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966" y="677861"/>
            <a:ext cx="9601196" cy="304800"/>
          </a:xfrm>
          <a:solidFill>
            <a:srgbClr val="FFFF00"/>
          </a:solidFill>
          <a:ln>
            <a:solidFill>
              <a:srgbClr val="C00000"/>
            </a:solidFill>
          </a:ln>
        </p:spPr>
        <p:txBody>
          <a:bodyPr>
            <a:noAutofit/>
          </a:bodyPr>
          <a:lstStyle/>
          <a:p>
            <a:r>
              <a:rPr lang="en-US" sz="3200" b="1" dirty="0"/>
              <a:t>Teaching Vacancy Position w.r.t G C Chowari</a:t>
            </a:r>
          </a:p>
        </p:txBody>
      </p:sp>
      <p:graphicFrame>
        <p:nvGraphicFramePr>
          <p:cNvPr id="7" name="Table 6"/>
          <p:cNvGraphicFramePr>
            <a:graphicFrameLocks noGrp="1"/>
          </p:cNvGraphicFramePr>
          <p:nvPr>
            <p:extLst>
              <p:ext uri="{D42A27DB-BD31-4B8C-83A1-F6EECF244321}">
                <p14:modId xmlns:p14="http://schemas.microsoft.com/office/powerpoint/2010/main" val="1006230356"/>
              </p:ext>
            </p:extLst>
          </p:nvPr>
        </p:nvGraphicFramePr>
        <p:xfrm>
          <a:off x="574966" y="1126387"/>
          <a:ext cx="11436520" cy="5488988"/>
        </p:xfrm>
        <a:graphic>
          <a:graphicData uri="http://schemas.openxmlformats.org/drawingml/2006/table">
            <a:tbl>
              <a:tblPr firstRow="1" firstCol="1" bandRow="1">
                <a:tableStyleId>{5C22544A-7EE6-4342-B048-85BDC9FD1C3A}</a:tableStyleId>
              </a:tblPr>
              <a:tblGrid>
                <a:gridCol w="2211162">
                  <a:extLst>
                    <a:ext uri="{9D8B030D-6E8A-4147-A177-3AD203B41FA5}">
                      <a16:colId xmlns:a16="http://schemas.microsoft.com/office/drawing/2014/main" val="1736088288"/>
                    </a:ext>
                  </a:extLst>
                </a:gridCol>
                <a:gridCol w="1729193">
                  <a:extLst>
                    <a:ext uri="{9D8B030D-6E8A-4147-A177-3AD203B41FA5}">
                      <a16:colId xmlns:a16="http://schemas.microsoft.com/office/drawing/2014/main" val="1862127834"/>
                    </a:ext>
                  </a:extLst>
                </a:gridCol>
                <a:gridCol w="1420271">
                  <a:extLst>
                    <a:ext uri="{9D8B030D-6E8A-4147-A177-3AD203B41FA5}">
                      <a16:colId xmlns:a16="http://schemas.microsoft.com/office/drawing/2014/main" val="952989833"/>
                    </a:ext>
                  </a:extLst>
                </a:gridCol>
                <a:gridCol w="1438217">
                  <a:extLst>
                    <a:ext uri="{9D8B030D-6E8A-4147-A177-3AD203B41FA5}">
                      <a16:colId xmlns:a16="http://schemas.microsoft.com/office/drawing/2014/main" val="1881553210"/>
                    </a:ext>
                  </a:extLst>
                </a:gridCol>
                <a:gridCol w="1438217">
                  <a:extLst>
                    <a:ext uri="{9D8B030D-6E8A-4147-A177-3AD203B41FA5}">
                      <a16:colId xmlns:a16="http://schemas.microsoft.com/office/drawing/2014/main" val="663824180"/>
                    </a:ext>
                  </a:extLst>
                </a:gridCol>
                <a:gridCol w="1356182">
                  <a:extLst>
                    <a:ext uri="{9D8B030D-6E8A-4147-A177-3AD203B41FA5}">
                      <a16:colId xmlns:a16="http://schemas.microsoft.com/office/drawing/2014/main" val="1285670872"/>
                    </a:ext>
                  </a:extLst>
                </a:gridCol>
                <a:gridCol w="1843278">
                  <a:extLst>
                    <a:ext uri="{9D8B030D-6E8A-4147-A177-3AD203B41FA5}">
                      <a16:colId xmlns:a16="http://schemas.microsoft.com/office/drawing/2014/main" val="3642564395"/>
                    </a:ext>
                  </a:extLst>
                </a:gridCol>
              </a:tblGrid>
              <a:tr h="300331">
                <a:tc rowSpan="2">
                  <a:txBody>
                    <a:bodyPr/>
                    <a:lstStyle/>
                    <a:p>
                      <a:pPr marL="0" marR="0">
                        <a:lnSpc>
                          <a:spcPct val="107000"/>
                        </a:lnSpc>
                        <a:spcBef>
                          <a:spcPts val="0"/>
                        </a:spcBef>
                        <a:spcAft>
                          <a:spcPts val="0"/>
                        </a:spcAft>
                      </a:pPr>
                      <a:endParaRPr lang="en-US" sz="1300" dirty="0">
                        <a:effectLst/>
                      </a:endParaRPr>
                    </a:p>
                    <a:p>
                      <a:pPr marL="0" marR="0">
                        <a:lnSpc>
                          <a:spcPct val="107000"/>
                        </a:lnSpc>
                        <a:spcBef>
                          <a:spcPts val="0"/>
                        </a:spcBef>
                        <a:spcAft>
                          <a:spcPts val="0"/>
                        </a:spcAft>
                      </a:pPr>
                      <a:r>
                        <a:rPr lang="en-US" sz="1300" dirty="0">
                          <a:effectLst/>
                        </a:rPr>
                        <a:t>Subject </a:t>
                      </a:r>
                      <a:endParaRPr lang="en-US" sz="1700" dirty="0">
                        <a:effectLst/>
                        <a:latin typeface="Calibri" panose="020F0502020204030204" pitchFamily="34" charset="0"/>
                        <a:ea typeface="Calibri" panose="020F0502020204030204" pitchFamily="34" charset="0"/>
                        <a:cs typeface="Mangal"/>
                      </a:endParaRPr>
                    </a:p>
                  </a:txBody>
                  <a:tcPr marL="100458" marR="100458" marT="0" marB="0">
                    <a:solidFill>
                      <a:schemeClr val="accent5"/>
                    </a:solidFill>
                  </a:tcPr>
                </a:tc>
                <a:tc rowSpan="2">
                  <a:txBody>
                    <a:bodyPr/>
                    <a:lstStyle/>
                    <a:p>
                      <a:pPr marL="0" marR="0">
                        <a:lnSpc>
                          <a:spcPct val="107000"/>
                        </a:lnSpc>
                        <a:spcBef>
                          <a:spcPts val="0"/>
                        </a:spcBef>
                        <a:spcAft>
                          <a:spcPts val="0"/>
                        </a:spcAft>
                      </a:pPr>
                      <a:r>
                        <a:rPr lang="en-US" sz="1300" dirty="0">
                          <a:effectLst/>
                        </a:rPr>
                        <a:t>Total sanctioned posts</a:t>
                      </a:r>
                      <a:endParaRPr lang="en-US" sz="1700" dirty="0">
                        <a:effectLst/>
                        <a:latin typeface="Calibri" panose="020F0502020204030204" pitchFamily="34" charset="0"/>
                        <a:ea typeface="Calibri" panose="020F0502020204030204" pitchFamily="34" charset="0"/>
                        <a:cs typeface="Mangal"/>
                      </a:endParaRPr>
                    </a:p>
                  </a:txBody>
                  <a:tcPr marL="100458" marR="100458" marT="0" marB="0">
                    <a:solidFill>
                      <a:schemeClr val="accent5"/>
                    </a:solidFill>
                  </a:tcPr>
                </a:tc>
                <a:tc gridSpan="3">
                  <a:txBody>
                    <a:bodyPr/>
                    <a:lstStyle/>
                    <a:p>
                      <a:pPr marL="0" marR="0">
                        <a:lnSpc>
                          <a:spcPct val="107000"/>
                        </a:lnSpc>
                        <a:spcBef>
                          <a:spcPts val="0"/>
                        </a:spcBef>
                        <a:spcAft>
                          <a:spcPts val="0"/>
                        </a:spcAft>
                      </a:pPr>
                      <a:r>
                        <a:rPr lang="en-US" sz="1300" dirty="0">
                          <a:effectLst/>
                        </a:rPr>
                        <a:t>Filled</a:t>
                      </a:r>
                      <a:endParaRPr lang="en-US" sz="1700" dirty="0">
                        <a:effectLst/>
                        <a:latin typeface="Calibri" panose="020F0502020204030204" pitchFamily="34" charset="0"/>
                        <a:ea typeface="Calibri" panose="020F0502020204030204" pitchFamily="34" charset="0"/>
                        <a:cs typeface="Mangal"/>
                      </a:endParaRPr>
                    </a:p>
                  </a:txBody>
                  <a:tcPr marL="100458" marR="100458" marT="0" marB="0">
                    <a:solidFill>
                      <a:schemeClr val="accent5"/>
                    </a:solidFill>
                  </a:tcPr>
                </a:tc>
                <a:tc hMerge="1">
                  <a:txBody>
                    <a:bodyPr/>
                    <a:lstStyle/>
                    <a:p>
                      <a:endParaRPr lang="en-US"/>
                    </a:p>
                  </a:txBody>
                  <a:tcPr/>
                </a:tc>
                <a:tc hMerge="1">
                  <a:txBody>
                    <a:bodyPr/>
                    <a:lstStyle/>
                    <a:p>
                      <a:endParaRPr lang="en-US"/>
                    </a:p>
                  </a:txBody>
                  <a:tcPr/>
                </a:tc>
                <a:tc rowSpan="2">
                  <a:txBody>
                    <a:bodyPr/>
                    <a:lstStyle/>
                    <a:p>
                      <a:pPr marL="0" marR="0">
                        <a:lnSpc>
                          <a:spcPct val="107000"/>
                        </a:lnSpc>
                        <a:spcBef>
                          <a:spcPts val="0"/>
                        </a:spcBef>
                        <a:spcAft>
                          <a:spcPts val="0"/>
                        </a:spcAft>
                      </a:pPr>
                      <a:r>
                        <a:rPr lang="en-US" sz="1300" dirty="0">
                          <a:effectLst/>
                        </a:rPr>
                        <a:t>Vacant </a:t>
                      </a:r>
                      <a:endParaRPr lang="en-US" sz="1700" dirty="0">
                        <a:effectLst/>
                        <a:latin typeface="Calibri" panose="020F0502020204030204" pitchFamily="34" charset="0"/>
                        <a:ea typeface="Calibri" panose="020F0502020204030204" pitchFamily="34" charset="0"/>
                        <a:cs typeface="Mangal"/>
                      </a:endParaRPr>
                    </a:p>
                  </a:txBody>
                  <a:tcPr marL="100458" marR="100458" marT="0" marB="0">
                    <a:solidFill>
                      <a:schemeClr val="accent5"/>
                    </a:solidFill>
                  </a:tcPr>
                </a:tc>
                <a:tc rowSpan="2">
                  <a:txBody>
                    <a:bodyPr/>
                    <a:lstStyle/>
                    <a:p>
                      <a:pPr marL="0" marR="0">
                        <a:lnSpc>
                          <a:spcPct val="107000"/>
                        </a:lnSpc>
                        <a:spcBef>
                          <a:spcPts val="0"/>
                        </a:spcBef>
                        <a:spcAft>
                          <a:spcPts val="0"/>
                        </a:spcAft>
                      </a:pPr>
                      <a:r>
                        <a:rPr lang="en-US" sz="1300" dirty="0">
                          <a:effectLst/>
                        </a:rPr>
                        <a:t>Local PTA if any</a:t>
                      </a:r>
                      <a:endParaRPr lang="en-US" sz="1700" dirty="0">
                        <a:effectLst/>
                        <a:latin typeface="Calibri" panose="020F0502020204030204" pitchFamily="34" charset="0"/>
                        <a:ea typeface="Calibri" panose="020F0502020204030204" pitchFamily="34" charset="0"/>
                        <a:cs typeface="Mangal"/>
                      </a:endParaRPr>
                    </a:p>
                  </a:txBody>
                  <a:tcPr marL="100458" marR="100458" marT="0" marB="0">
                    <a:solidFill>
                      <a:schemeClr val="accent5"/>
                    </a:solidFill>
                  </a:tcPr>
                </a:tc>
                <a:extLst>
                  <a:ext uri="{0D108BD9-81ED-4DB2-BD59-A6C34878D82A}">
                    <a16:rowId xmlns:a16="http://schemas.microsoft.com/office/drawing/2014/main" val="1020907419"/>
                  </a:ext>
                </a:extLst>
              </a:tr>
              <a:tr h="208649">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1300" dirty="0">
                          <a:effectLst/>
                        </a:rPr>
                        <a:t>Regular</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Contract</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PTA(GIA)</a:t>
                      </a:r>
                      <a:endParaRPr lang="en-US" sz="1700">
                        <a:effectLst/>
                        <a:latin typeface="Calibri" panose="020F0502020204030204" pitchFamily="34" charset="0"/>
                        <a:ea typeface="Calibri" panose="020F0502020204030204" pitchFamily="34" charset="0"/>
                        <a:cs typeface="Mangal"/>
                      </a:endParaRPr>
                    </a:p>
                  </a:txBody>
                  <a:tcPr marL="100458" marR="100458"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93976908"/>
                  </a:ext>
                </a:extLst>
              </a:tr>
              <a:tr h="245079">
                <a:tc>
                  <a:txBody>
                    <a:bodyPr/>
                    <a:lstStyle/>
                    <a:p>
                      <a:pPr marL="0" marR="0">
                        <a:lnSpc>
                          <a:spcPct val="107000"/>
                        </a:lnSpc>
                        <a:spcBef>
                          <a:spcPts val="0"/>
                        </a:spcBef>
                        <a:spcAft>
                          <a:spcPts val="0"/>
                        </a:spcAft>
                      </a:pPr>
                      <a:r>
                        <a:rPr lang="en-US" sz="1300">
                          <a:effectLst/>
                        </a:rPr>
                        <a:t>Principal</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2485346280"/>
                  </a:ext>
                </a:extLst>
              </a:tr>
              <a:tr h="245079">
                <a:tc>
                  <a:txBody>
                    <a:bodyPr/>
                    <a:lstStyle/>
                    <a:p>
                      <a:pPr marL="0" marR="0">
                        <a:lnSpc>
                          <a:spcPct val="107000"/>
                        </a:lnSpc>
                        <a:spcBef>
                          <a:spcPts val="0"/>
                        </a:spcBef>
                        <a:spcAft>
                          <a:spcPts val="0"/>
                        </a:spcAft>
                      </a:pPr>
                      <a:r>
                        <a:rPr lang="en-US" sz="1300">
                          <a:effectLst/>
                        </a:rPr>
                        <a:t>English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baseline="0" dirty="0">
                          <a:effectLst/>
                          <a:latin typeface="+mn-lt"/>
                          <a:ea typeface="+mn-ea"/>
                          <a:cs typeface="+mn-cs"/>
                        </a:rPr>
                        <a:t> 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4092176812"/>
                  </a:ext>
                </a:extLst>
              </a:tr>
              <a:tr h="245079">
                <a:tc>
                  <a:txBody>
                    <a:bodyPr/>
                    <a:lstStyle/>
                    <a:p>
                      <a:pPr marL="0" marR="0">
                        <a:lnSpc>
                          <a:spcPct val="107000"/>
                        </a:lnSpc>
                        <a:spcBef>
                          <a:spcPts val="0"/>
                        </a:spcBef>
                        <a:spcAft>
                          <a:spcPts val="0"/>
                        </a:spcAft>
                      </a:pPr>
                      <a:r>
                        <a:rPr lang="en-US" sz="1300">
                          <a:effectLst/>
                        </a:rPr>
                        <a:t>Hindi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baseline="0" dirty="0">
                          <a:effectLst/>
                          <a:latin typeface="+mn-lt"/>
                          <a:ea typeface="+mn-ea"/>
                          <a:cs typeface="+mn-cs"/>
                        </a:rPr>
                        <a:t> 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3506928889"/>
                  </a:ext>
                </a:extLst>
              </a:tr>
              <a:tr h="245079">
                <a:tc>
                  <a:txBody>
                    <a:bodyPr/>
                    <a:lstStyle/>
                    <a:p>
                      <a:pPr marL="0" marR="0">
                        <a:lnSpc>
                          <a:spcPct val="107000"/>
                        </a:lnSpc>
                        <a:spcBef>
                          <a:spcPts val="0"/>
                        </a:spcBef>
                        <a:spcAft>
                          <a:spcPts val="0"/>
                        </a:spcAft>
                      </a:pPr>
                      <a:r>
                        <a:rPr lang="en-US" sz="1300">
                          <a:effectLst/>
                        </a:rPr>
                        <a:t>Sanskrit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1457999529"/>
                  </a:ext>
                </a:extLst>
              </a:tr>
              <a:tr h="245079">
                <a:tc>
                  <a:txBody>
                    <a:bodyPr/>
                    <a:lstStyle/>
                    <a:p>
                      <a:pPr marL="0" marR="0">
                        <a:lnSpc>
                          <a:spcPct val="107000"/>
                        </a:lnSpc>
                        <a:spcBef>
                          <a:spcPts val="0"/>
                        </a:spcBef>
                        <a:spcAft>
                          <a:spcPts val="0"/>
                        </a:spcAft>
                      </a:pPr>
                      <a:r>
                        <a:rPr lang="en-US" sz="1300">
                          <a:effectLst/>
                        </a:rPr>
                        <a:t>Sociology</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Nil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91644020"/>
                  </a:ext>
                </a:extLst>
              </a:tr>
              <a:tr h="245079">
                <a:tc>
                  <a:txBody>
                    <a:bodyPr/>
                    <a:lstStyle/>
                    <a:p>
                      <a:pPr marL="0" marR="0">
                        <a:lnSpc>
                          <a:spcPct val="107000"/>
                        </a:lnSpc>
                        <a:spcBef>
                          <a:spcPts val="0"/>
                        </a:spcBef>
                        <a:spcAft>
                          <a:spcPts val="0"/>
                        </a:spcAft>
                      </a:pPr>
                      <a:r>
                        <a:rPr lang="en-US" sz="1300">
                          <a:effectLst/>
                        </a:rPr>
                        <a:t>History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661798493"/>
                  </a:ext>
                </a:extLst>
              </a:tr>
              <a:tr h="245079">
                <a:tc>
                  <a:txBody>
                    <a:bodyPr/>
                    <a:lstStyle/>
                    <a:p>
                      <a:pPr marL="0" marR="0">
                        <a:lnSpc>
                          <a:spcPct val="107000"/>
                        </a:lnSpc>
                        <a:spcBef>
                          <a:spcPts val="0"/>
                        </a:spcBef>
                        <a:spcAft>
                          <a:spcPts val="0"/>
                        </a:spcAft>
                      </a:pPr>
                      <a:r>
                        <a:rPr lang="en-US" sz="1300">
                          <a:effectLst/>
                        </a:rPr>
                        <a:t>Political Science</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Nil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 </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947021803"/>
                  </a:ext>
                </a:extLst>
              </a:tr>
              <a:tr h="232345">
                <a:tc>
                  <a:txBody>
                    <a:bodyPr/>
                    <a:lstStyle/>
                    <a:p>
                      <a:pPr marL="0" marR="0">
                        <a:lnSpc>
                          <a:spcPct val="107000"/>
                        </a:lnSpc>
                        <a:spcBef>
                          <a:spcPts val="0"/>
                        </a:spcBef>
                        <a:spcAft>
                          <a:spcPts val="0"/>
                        </a:spcAft>
                      </a:pPr>
                      <a:r>
                        <a:rPr lang="en-US" sz="1300">
                          <a:effectLst/>
                        </a:rPr>
                        <a:t>Geography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 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Nil</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3996658961"/>
                  </a:ext>
                </a:extLst>
              </a:tr>
              <a:tr h="245079">
                <a:tc>
                  <a:txBody>
                    <a:bodyPr/>
                    <a:lstStyle/>
                    <a:p>
                      <a:pPr marL="0" marR="0">
                        <a:lnSpc>
                          <a:spcPct val="107000"/>
                        </a:lnSpc>
                        <a:spcBef>
                          <a:spcPts val="0"/>
                        </a:spcBef>
                        <a:spcAft>
                          <a:spcPts val="0"/>
                        </a:spcAft>
                      </a:pPr>
                      <a:r>
                        <a:rPr lang="en-US" sz="1300">
                          <a:effectLst/>
                        </a:rPr>
                        <a:t>Music(I/V)</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3976394563"/>
                  </a:ext>
                </a:extLst>
              </a:tr>
              <a:tr h="283693">
                <a:tc>
                  <a:txBody>
                    <a:bodyPr/>
                    <a:lstStyle/>
                    <a:p>
                      <a:pPr marL="0" marR="0">
                        <a:lnSpc>
                          <a:spcPct val="107000"/>
                        </a:lnSpc>
                        <a:spcBef>
                          <a:spcPts val="0"/>
                        </a:spcBef>
                        <a:spcAft>
                          <a:spcPts val="0"/>
                        </a:spcAft>
                      </a:pPr>
                      <a:r>
                        <a:rPr lang="en-US" sz="1300" dirty="0">
                          <a:effectLst/>
                        </a:rPr>
                        <a:t> Public Administration</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1695596716"/>
                  </a:ext>
                </a:extLst>
              </a:tr>
              <a:tr h="245079">
                <a:tc>
                  <a:txBody>
                    <a:bodyPr/>
                    <a:lstStyle/>
                    <a:p>
                      <a:pPr marL="0" marR="0">
                        <a:lnSpc>
                          <a:spcPct val="107000"/>
                        </a:lnSpc>
                        <a:spcBef>
                          <a:spcPts val="0"/>
                        </a:spcBef>
                        <a:spcAft>
                          <a:spcPts val="0"/>
                        </a:spcAft>
                      </a:pPr>
                      <a:r>
                        <a:rPr lang="en-US" sz="1300" dirty="0">
                          <a:effectLst/>
                        </a:rPr>
                        <a:t>Economics</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2716183123"/>
                  </a:ext>
                </a:extLst>
              </a:tr>
              <a:tr h="245079">
                <a:tc>
                  <a:txBody>
                    <a:bodyPr/>
                    <a:lstStyle/>
                    <a:p>
                      <a:pPr marL="0" marR="0">
                        <a:lnSpc>
                          <a:spcPct val="107000"/>
                        </a:lnSpc>
                        <a:spcBef>
                          <a:spcPts val="0"/>
                        </a:spcBef>
                        <a:spcAft>
                          <a:spcPts val="0"/>
                        </a:spcAft>
                      </a:pPr>
                      <a:r>
                        <a:rPr lang="en-US" sz="1300">
                          <a:effectLst/>
                        </a:rPr>
                        <a:t>Chemistry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Nil</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149299373"/>
                  </a:ext>
                </a:extLst>
              </a:tr>
              <a:tr h="245079">
                <a:tc>
                  <a:txBody>
                    <a:bodyPr/>
                    <a:lstStyle/>
                    <a:p>
                      <a:pPr marL="0" marR="0">
                        <a:lnSpc>
                          <a:spcPct val="107000"/>
                        </a:lnSpc>
                        <a:spcBef>
                          <a:spcPts val="0"/>
                        </a:spcBef>
                        <a:spcAft>
                          <a:spcPts val="0"/>
                        </a:spcAft>
                      </a:pPr>
                      <a:r>
                        <a:rPr lang="en-US" sz="1300">
                          <a:effectLst/>
                        </a:rPr>
                        <a:t>Physics</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Nil</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869990525"/>
                  </a:ext>
                </a:extLst>
              </a:tr>
              <a:tr h="245079">
                <a:tc>
                  <a:txBody>
                    <a:bodyPr/>
                    <a:lstStyle/>
                    <a:p>
                      <a:pPr marL="0" marR="0">
                        <a:lnSpc>
                          <a:spcPct val="107000"/>
                        </a:lnSpc>
                        <a:spcBef>
                          <a:spcPts val="0"/>
                        </a:spcBef>
                        <a:spcAft>
                          <a:spcPts val="0"/>
                        </a:spcAft>
                      </a:pPr>
                      <a:r>
                        <a:rPr lang="en-US" sz="1300">
                          <a:effectLst/>
                        </a:rPr>
                        <a:t>Zoology</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Nil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1355312068"/>
                  </a:ext>
                </a:extLst>
              </a:tr>
              <a:tr h="245079">
                <a:tc>
                  <a:txBody>
                    <a:bodyPr/>
                    <a:lstStyle/>
                    <a:p>
                      <a:pPr marL="0" marR="0">
                        <a:lnSpc>
                          <a:spcPct val="107000"/>
                        </a:lnSpc>
                        <a:spcBef>
                          <a:spcPts val="0"/>
                        </a:spcBef>
                        <a:spcAft>
                          <a:spcPts val="0"/>
                        </a:spcAft>
                      </a:pPr>
                      <a:r>
                        <a:rPr lang="en-US" sz="1300">
                          <a:effectLst/>
                        </a:rPr>
                        <a:t>Botany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Nil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2193592102"/>
                  </a:ext>
                </a:extLst>
              </a:tr>
              <a:tr h="245079">
                <a:tc>
                  <a:txBody>
                    <a:bodyPr/>
                    <a:lstStyle/>
                    <a:p>
                      <a:pPr marL="0" marR="0">
                        <a:lnSpc>
                          <a:spcPct val="107000"/>
                        </a:lnSpc>
                        <a:spcBef>
                          <a:spcPts val="0"/>
                        </a:spcBef>
                        <a:spcAft>
                          <a:spcPts val="0"/>
                        </a:spcAft>
                      </a:pPr>
                      <a:r>
                        <a:rPr lang="en-US" sz="1300">
                          <a:effectLst/>
                        </a:rPr>
                        <a:t>Mathematics</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 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1831843519"/>
                  </a:ext>
                </a:extLst>
              </a:tr>
              <a:tr h="245079">
                <a:tc>
                  <a:txBody>
                    <a:bodyPr/>
                    <a:lstStyle/>
                    <a:p>
                      <a:pPr marL="0" marR="0">
                        <a:lnSpc>
                          <a:spcPct val="107000"/>
                        </a:lnSpc>
                        <a:spcBef>
                          <a:spcPts val="0"/>
                        </a:spcBef>
                        <a:spcAft>
                          <a:spcPts val="0"/>
                        </a:spcAft>
                      </a:pPr>
                      <a:r>
                        <a:rPr lang="en-US" sz="1300">
                          <a:effectLst/>
                        </a:rPr>
                        <a:t>Commerce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02</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(1)Local PTA</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3279686470"/>
                  </a:ext>
                </a:extLst>
              </a:tr>
              <a:tr h="245079">
                <a:tc>
                  <a:txBody>
                    <a:bodyPr/>
                    <a:lstStyle/>
                    <a:p>
                      <a:pPr marL="0" marR="0">
                        <a:lnSpc>
                          <a:spcPct val="107000"/>
                        </a:lnSpc>
                        <a:spcBef>
                          <a:spcPts val="0"/>
                        </a:spcBef>
                        <a:spcAft>
                          <a:spcPts val="0"/>
                        </a:spcAft>
                      </a:pPr>
                      <a:r>
                        <a:rPr lang="en-US" sz="1300">
                          <a:effectLst/>
                        </a:rPr>
                        <a:t>Physical Education</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3903874243"/>
                  </a:ext>
                </a:extLst>
              </a:tr>
              <a:tr h="230032">
                <a:tc>
                  <a:txBody>
                    <a:bodyPr/>
                    <a:lstStyle/>
                    <a:p>
                      <a:pPr marL="0" marR="0">
                        <a:lnSpc>
                          <a:spcPct val="107000"/>
                        </a:lnSpc>
                        <a:spcBef>
                          <a:spcPts val="0"/>
                        </a:spcBef>
                        <a:spcAft>
                          <a:spcPts val="0"/>
                        </a:spcAft>
                      </a:pPr>
                      <a:r>
                        <a:rPr lang="en-US" sz="1300">
                          <a:effectLst/>
                        </a:rPr>
                        <a:t>Librarian</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01</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 01</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a:effectLst/>
                        </a:rPr>
                        <a:t> </a:t>
                      </a:r>
                      <a:endParaRPr lang="en-US" sz="170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latin typeface="+mn-lt"/>
                          <a:ea typeface="+mn-ea"/>
                          <a:cs typeface="+mn-cs"/>
                        </a:rPr>
                        <a:t>Nil</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endParaRPr lang="en-US" sz="1700" dirty="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2481795263"/>
                  </a:ext>
                </a:extLst>
              </a:tr>
              <a:tr h="245079">
                <a:tc>
                  <a:txBody>
                    <a:bodyPr/>
                    <a:lstStyle/>
                    <a:p>
                      <a:pPr marL="0" marR="0">
                        <a:lnSpc>
                          <a:spcPct val="107000"/>
                        </a:lnSpc>
                        <a:spcBef>
                          <a:spcPts val="0"/>
                        </a:spcBef>
                        <a:spcAft>
                          <a:spcPts val="0"/>
                        </a:spcAft>
                      </a:pPr>
                      <a:r>
                        <a:rPr lang="en-US" sz="1400" dirty="0">
                          <a:solidFill>
                            <a:srgbClr val="FF0000"/>
                          </a:solidFill>
                          <a:effectLst/>
                          <a:latin typeface="Arial Black" panose="020B0A04020102020204" pitchFamily="34" charset="0"/>
                        </a:rPr>
                        <a:t>Total </a:t>
                      </a:r>
                      <a:endParaRPr lang="en-US" sz="1800" dirty="0">
                        <a:solidFill>
                          <a:srgbClr val="FF0000"/>
                        </a:solidFill>
                        <a:effectLst/>
                        <a:latin typeface="Arial Black" panose="020B0A0402010202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400" dirty="0">
                          <a:solidFill>
                            <a:srgbClr val="FF0000"/>
                          </a:solidFill>
                          <a:effectLst/>
                          <a:latin typeface="Arial Black" panose="020B0A04020102020204" pitchFamily="34" charset="0"/>
                        </a:rPr>
                        <a:t>27</a:t>
                      </a:r>
                      <a:endParaRPr lang="en-US" sz="1800" dirty="0">
                        <a:solidFill>
                          <a:srgbClr val="FF0000"/>
                        </a:solidFill>
                        <a:effectLst/>
                        <a:latin typeface="Arial Black" panose="020B0A0402010202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400" dirty="0">
                          <a:solidFill>
                            <a:srgbClr val="FF0000"/>
                          </a:solidFill>
                          <a:effectLst/>
                          <a:latin typeface="Arial Black" panose="020B0A04020102020204" pitchFamily="34" charset="0"/>
                          <a:ea typeface="+mn-ea"/>
                          <a:cs typeface="+mn-cs"/>
                        </a:rPr>
                        <a:t>17</a:t>
                      </a:r>
                      <a:endParaRPr lang="en-US" sz="1800" dirty="0">
                        <a:solidFill>
                          <a:srgbClr val="FF0000"/>
                        </a:solidFill>
                        <a:effectLst/>
                        <a:latin typeface="Arial Black" panose="020B0A0402010202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400" dirty="0">
                          <a:solidFill>
                            <a:srgbClr val="FF0000"/>
                          </a:solidFill>
                          <a:effectLst/>
                          <a:latin typeface="Arial Black" panose="020B0A04020102020204" pitchFamily="34" charset="0"/>
                        </a:rPr>
                        <a:t>07</a:t>
                      </a:r>
                      <a:endParaRPr lang="en-US" sz="1800" dirty="0">
                        <a:solidFill>
                          <a:srgbClr val="FF0000"/>
                        </a:solidFill>
                        <a:effectLst/>
                        <a:latin typeface="Arial Black" panose="020B0A0402010202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400" dirty="0">
                          <a:solidFill>
                            <a:srgbClr val="FF0000"/>
                          </a:solidFill>
                          <a:effectLst/>
                          <a:latin typeface="Arial Black" panose="020B0A04020102020204" pitchFamily="34" charset="0"/>
                        </a:rPr>
                        <a:t> </a:t>
                      </a:r>
                      <a:endParaRPr lang="en-US" sz="1800" dirty="0">
                        <a:solidFill>
                          <a:srgbClr val="FF0000"/>
                        </a:solidFill>
                        <a:effectLst/>
                        <a:latin typeface="Arial Black" panose="020B0A0402010202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400" dirty="0">
                          <a:solidFill>
                            <a:srgbClr val="FF0000"/>
                          </a:solidFill>
                          <a:effectLst/>
                          <a:latin typeface="Arial Black" panose="020B0A04020102020204" pitchFamily="34" charset="0"/>
                        </a:rPr>
                        <a:t>03</a:t>
                      </a:r>
                      <a:endParaRPr lang="en-US" sz="1800" dirty="0">
                        <a:solidFill>
                          <a:srgbClr val="FF0000"/>
                        </a:solidFill>
                        <a:effectLst/>
                        <a:latin typeface="Arial Black" panose="020B0A04020102020204" pitchFamily="34" charset="0"/>
                        <a:ea typeface="Calibri" panose="020F0502020204030204" pitchFamily="34" charset="0"/>
                        <a:cs typeface="Mangal"/>
                      </a:endParaRPr>
                    </a:p>
                  </a:txBody>
                  <a:tcPr marL="100458" marR="100458" marT="0" marB="0"/>
                </a:tc>
                <a:tc>
                  <a:txBody>
                    <a:bodyPr/>
                    <a:lstStyle/>
                    <a:p>
                      <a:pPr marL="0" marR="0">
                        <a:lnSpc>
                          <a:spcPct val="107000"/>
                        </a:lnSpc>
                        <a:spcBef>
                          <a:spcPts val="0"/>
                        </a:spcBef>
                        <a:spcAft>
                          <a:spcPts val="0"/>
                        </a:spcAft>
                      </a:pPr>
                      <a:r>
                        <a:rPr lang="en-US" sz="1300" dirty="0">
                          <a:effectLst/>
                        </a:rPr>
                        <a:t> </a:t>
                      </a:r>
                      <a:endParaRPr lang="en-US" sz="1700" dirty="0">
                        <a:effectLst/>
                        <a:latin typeface="Calibri" panose="020F0502020204030204" pitchFamily="34" charset="0"/>
                        <a:ea typeface="Calibri" panose="020F0502020204030204" pitchFamily="34" charset="0"/>
                        <a:cs typeface="Mangal"/>
                      </a:endParaRPr>
                    </a:p>
                  </a:txBody>
                  <a:tcPr marL="100458" marR="100458" marT="0" marB="0"/>
                </a:tc>
                <a:extLst>
                  <a:ext uri="{0D108BD9-81ED-4DB2-BD59-A6C34878D82A}">
                    <a16:rowId xmlns:a16="http://schemas.microsoft.com/office/drawing/2014/main" val="2104524753"/>
                  </a:ext>
                </a:extLst>
              </a:tr>
            </a:tbl>
          </a:graphicData>
        </a:graphic>
      </p:graphicFrame>
      <p:pic>
        <p:nvPicPr>
          <p:cNvPr id="4" name="Picture 3"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249381" y="221661"/>
            <a:ext cx="1129270" cy="912399"/>
          </a:xfrm>
          <a:prstGeom prst="rect">
            <a:avLst/>
          </a:prstGeom>
          <a:noFill/>
          <a:ln w="76200">
            <a:solidFill>
              <a:srgbClr val="0070C0"/>
            </a:solidFill>
          </a:ln>
        </p:spPr>
      </p:pic>
    </p:spTree>
    <p:extLst>
      <p:ext uri="{BB962C8B-B14F-4D97-AF65-F5344CB8AC3E}">
        <p14:creationId xmlns:p14="http://schemas.microsoft.com/office/powerpoint/2010/main" val="342969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74966" y="677861"/>
            <a:ext cx="10051470" cy="304800"/>
          </a:xfrm>
          <a:prstGeom prst="rect">
            <a:avLst/>
          </a:prstGeom>
          <a:solidFill>
            <a:srgbClr val="FFFF00"/>
          </a:solidFill>
          <a:ln>
            <a:solidFill>
              <a:srgbClr val="C00000"/>
            </a:solidFill>
          </a:ln>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dirty="0"/>
              <a:t>  Non-teaching Vacancy Position W.r.t GC Chowari</a:t>
            </a:r>
          </a:p>
        </p:txBody>
      </p:sp>
      <p:pic>
        <p:nvPicPr>
          <p:cNvPr id="4" name="Picture 3"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10331" y="70262"/>
            <a:ext cx="1129270" cy="912399"/>
          </a:xfrm>
          <a:prstGeom prst="rect">
            <a:avLst/>
          </a:prstGeom>
          <a:noFill/>
          <a:ln w="76200">
            <a:solidFill>
              <a:srgbClr val="0070C0"/>
            </a:solidFill>
          </a:ln>
        </p:spPr>
      </p:pic>
      <p:graphicFrame>
        <p:nvGraphicFramePr>
          <p:cNvPr id="2" name="Table 1"/>
          <p:cNvGraphicFramePr>
            <a:graphicFrameLocks noGrp="1"/>
          </p:cNvGraphicFramePr>
          <p:nvPr>
            <p:extLst>
              <p:ext uri="{D42A27DB-BD31-4B8C-83A1-F6EECF244321}">
                <p14:modId xmlns:p14="http://schemas.microsoft.com/office/powerpoint/2010/main" val="1573115717"/>
              </p:ext>
            </p:extLst>
          </p:nvPr>
        </p:nvGraphicFramePr>
        <p:xfrm>
          <a:off x="1065320" y="1455941"/>
          <a:ext cx="9641150" cy="4438943"/>
        </p:xfrm>
        <a:graphic>
          <a:graphicData uri="http://schemas.openxmlformats.org/drawingml/2006/table">
            <a:tbl>
              <a:tblPr firstRow="1" firstCol="1" bandRow="1">
                <a:tableStyleId>{5C22544A-7EE6-4342-B048-85BDC9FD1C3A}</a:tableStyleId>
              </a:tblPr>
              <a:tblGrid>
                <a:gridCol w="4046311">
                  <a:extLst>
                    <a:ext uri="{9D8B030D-6E8A-4147-A177-3AD203B41FA5}">
                      <a16:colId xmlns:a16="http://schemas.microsoft.com/office/drawing/2014/main" val="612341664"/>
                    </a:ext>
                  </a:extLst>
                </a:gridCol>
                <a:gridCol w="1653043">
                  <a:extLst>
                    <a:ext uri="{9D8B030D-6E8A-4147-A177-3AD203B41FA5}">
                      <a16:colId xmlns:a16="http://schemas.microsoft.com/office/drawing/2014/main" val="2722080067"/>
                    </a:ext>
                  </a:extLst>
                </a:gridCol>
                <a:gridCol w="2038496">
                  <a:extLst>
                    <a:ext uri="{9D8B030D-6E8A-4147-A177-3AD203B41FA5}">
                      <a16:colId xmlns:a16="http://schemas.microsoft.com/office/drawing/2014/main" val="1452874053"/>
                    </a:ext>
                  </a:extLst>
                </a:gridCol>
                <a:gridCol w="1903300">
                  <a:extLst>
                    <a:ext uri="{9D8B030D-6E8A-4147-A177-3AD203B41FA5}">
                      <a16:colId xmlns:a16="http://schemas.microsoft.com/office/drawing/2014/main" val="3269620286"/>
                    </a:ext>
                  </a:extLst>
                </a:gridCol>
              </a:tblGrid>
              <a:tr h="362760">
                <a:tc>
                  <a:txBody>
                    <a:bodyPr/>
                    <a:lstStyle/>
                    <a:p>
                      <a:pPr>
                        <a:lnSpc>
                          <a:spcPct val="107000"/>
                        </a:lnSpc>
                        <a:spcAft>
                          <a:spcPts val="800"/>
                        </a:spcAft>
                      </a:pPr>
                      <a:r>
                        <a:rPr lang="en-US" sz="2000">
                          <a:effectLst/>
                        </a:rPr>
                        <a:t>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nSpc>
                          <a:spcPct val="107000"/>
                        </a:lnSpc>
                        <a:spcAft>
                          <a:spcPts val="800"/>
                        </a:spcAft>
                      </a:pPr>
                      <a:r>
                        <a:rPr lang="en-US" sz="2000">
                          <a:effectLst/>
                        </a:rPr>
                        <a:t>Sanctioned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solidFill>
                      <a:srgbClr val="00B0F0"/>
                    </a:solidFill>
                  </a:tcPr>
                </a:tc>
                <a:tc>
                  <a:txBody>
                    <a:bodyPr/>
                    <a:lstStyle/>
                    <a:p>
                      <a:pPr>
                        <a:lnSpc>
                          <a:spcPct val="107000"/>
                        </a:lnSpc>
                        <a:spcAft>
                          <a:spcPts val="800"/>
                        </a:spcAft>
                      </a:pPr>
                      <a:r>
                        <a:rPr lang="en-US" sz="2000">
                          <a:effectLst/>
                        </a:rPr>
                        <a:t>Filled</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solidFill>
                      <a:srgbClr val="00B0F0"/>
                    </a:solidFill>
                  </a:tcPr>
                </a:tc>
                <a:tc>
                  <a:txBody>
                    <a:bodyPr/>
                    <a:lstStyle/>
                    <a:p>
                      <a:pPr>
                        <a:lnSpc>
                          <a:spcPct val="107000"/>
                        </a:lnSpc>
                        <a:spcAft>
                          <a:spcPts val="800"/>
                        </a:spcAft>
                      </a:pPr>
                      <a:r>
                        <a:rPr lang="en-US" sz="2000" dirty="0">
                          <a:effectLst/>
                        </a:rPr>
                        <a:t>Vacant</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solidFill>
                      <a:srgbClr val="00B0F0"/>
                    </a:solidFill>
                  </a:tcPr>
                </a:tc>
                <a:extLst>
                  <a:ext uri="{0D108BD9-81ED-4DB2-BD59-A6C34878D82A}">
                    <a16:rowId xmlns:a16="http://schemas.microsoft.com/office/drawing/2014/main" val="1224936374"/>
                  </a:ext>
                </a:extLst>
              </a:tr>
              <a:tr h="362760">
                <a:tc>
                  <a:txBody>
                    <a:bodyPr/>
                    <a:lstStyle/>
                    <a:p>
                      <a:pPr>
                        <a:lnSpc>
                          <a:spcPct val="107000"/>
                        </a:lnSpc>
                        <a:spcAft>
                          <a:spcPts val="800"/>
                        </a:spcAft>
                      </a:pPr>
                      <a:r>
                        <a:rPr lang="en-US" sz="2000" dirty="0" err="1">
                          <a:effectLst/>
                        </a:rPr>
                        <a:t>Supdt</a:t>
                      </a:r>
                      <a:r>
                        <a:rPr lang="en-US" sz="2000" dirty="0">
                          <a:effectLst/>
                        </a:rPr>
                        <a:t>. </a:t>
                      </a:r>
                      <a:r>
                        <a:rPr lang="en-US" sz="2000" dirty="0" err="1">
                          <a:effectLst/>
                        </a:rPr>
                        <a:t>Grd</a:t>
                      </a:r>
                      <a:r>
                        <a:rPr lang="en-US" sz="2000" dirty="0">
                          <a:effectLst/>
                        </a:rPr>
                        <a:t>. 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IN" sz="2000">
                          <a:solidFill>
                            <a:srgbClr val="FF0000"/>
                          </a:solidFill>
                          <a:effectLst/>
                        </a:rPr>
                        <a:t>01</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IN" sz="2000">
                          <a:solidFill>
                            <a:srgbClr val="FF0000"/>
                          </a:solidFill>
                          <a:effectLst/>
                        </a:rPr>
                        <a:t>0</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IN" sz="2000" dirty="0">
                          <a:solidFill>
                            <a:srgbClr val="FF0000"/>
                          </a:solidFill>
                          <a:effectLst/>
                        </a:rPr>
                        <a:t>01</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433397710"/>
                  </a:ext>
                </a:extLst>
              </a:tr>
              <a:tr h="362760">
                <a:tc>
                  <a:txBody>
                    <a:bodyPr/>
                    <a:lstStyle/>
                    <a:p>
                      <a:pPr>
                        <a:lnSpc>
                          <a:spcPct val="107000"/>
                        </a:lnSpc>
                        <a:spcAft>
                          <a:spcPts val="800"/>
                        </a:spcAft>
                      </a:pPr>
                      <a:r>
                        <a:rPr lang="en-US" sz="2000" dirty="0" err="1">
                          <a:effectLst/>
                        </a:rPr>
                        <a:t>Supdt</a:t>
                      </a:r>
                      <a:r>
                        <a:rPr lang="en-US" sz="2000">
                          <a:effectLst/>
                        </a:rPr>
                        <a:t>. </a:t>
                      </a:r>
                      <a:r>
                        <a:rPr lang="en-US" sz="2000" dirty="0" err="1">
                          <a:effectLst/>
                        </a:rPr>
                        <a:t>Grd</a:t>
                      </a:r>
                      <a:r>
                        <a:rPr lang="en-US" sz="2000" dirty="0">
                          <a:effectLst/>
                        </a:rPr>
                        <a:t>. II</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Nil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3793447762"/>
                  </a:ext>
                </a:extLst>
              </a:tr>
              <a:tr h="362760">
                <a:tc>
                  <a:txBody>
                    <a:bodyPr/>
                    <a:lstStyle/>
                    <a:p>
                      <a:pPr>
                        <a:lnSpc>
                          <a:spcPct val="107000"/>
                        </a:lnSpc>
                        <a:spcAft>
                          <a:spcPts val="800"/>
                        </a:spcAft>
                      </a:pPr>
                      <a:r>
                        <a:rPr lang="en-US" sz="2000">
                          <a:effectLst/>
                        </a:rPr>
                        <a:t>Sr. Asstt.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01</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dirty="0">
                          <a:solidFill>
                            <a:srgbClr val="FF0000"/>
                          </a:solidFill>
                          <a:effectLst/>
                        </a:rPr>
                        <a:t>01</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2149846484"/>
                  </a:ext>
                </a:extLst>
              </a:tr>
              <a:tr h="175696">
                <a:tc>
                  <a:txBody>
                    <a:bodyPr/>
                    <a:lstStyle/>
                    <a:p>
                      <a:pPr>
                        <a:lnSpc>
                          <a:spcPct val="107000"/>
                        </a:lnSpc>
                        <a:spcAft>
                          <a:spcPts val="800"/>
                        </a:spcAft>
                      </a:pPr>
                      <a:r>
                        <a:rPr lang="en-US" sz="2000">
                          <a:effectLst/>
                        </a:rPr>
                        <a:t>Clerk/JOA-IT</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01</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Nil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10076354"/>
                  </a:ext>
                </a:extLst>
              </a:tr>
              <a:tr h="362760">
                <a:tc>
                  <a:txBody>
                    <a:bodyPr/>
                    <a:lstStyle/>
                    <a:p>
                      <a:pPr>
                        <a:lnSpc>
                          <a:spcPct val="107000"/>
                        </a:lnSpc>
                        <a:spcAft>
                          <a:spcPts val="800"/>
                        </a:spcAft>
                      </a:pPr>
                      <a:r>
                        <a:rPr lang="en-US" sz="2000">
                          <a:effectLst/>
                        </a:rPr>
                        <a:t>SLA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02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02</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Nil</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629535380"/>
                  </a:ext>
                </a:extLst>
              </a:tr>
              <a:tr h="362760">
                <a:tc>
                  <a:txBody>
                    <a:bodyPr/>
                    <a:lstStyle/>
                    <a:p>
                      <a:pPr>
                        <a:lnSpc>
                          <a:spcPct val="107000"/>
                        </a:lnSpc>
                        <a:spcAft>
                          <a:spcPts val="800"/>
                        </a:spcAft>
                      </a:pPr>
                      <a:r>
                        <a:rPr lang="en-US" sz="2000">
                          <a:effectLst/>
                        </a:rPr>
                        <a:t>JLA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02</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dirty="0">
                          <a:solidFill>
                            <a:srgbClr val="FF0000"/>
                          </a:solidFill>
                          <a:effectLst/>
                        </a:rPr>
                        <a:t>02</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2303325119"/>
                  </a:ext>
                </a:extLst>
              </a:tr>
              <a:tr h="240290">
                <a:tc>
                  <a:txBody>
                    <a:bodyPr/>
                    <a:lstStyle/>
                    <a:p>
                      <a:pPr>
                        <a:lnSpc>
                          <a:spcPct val="107000"/>
                        </a:lnSpc>
                        <a:spcAft>
                          <a:spcPts val="800"/>
                        </a:spcAft>
                      </a:pPr>
                      <a:r>
                        <a:rPr lang="en-US" sz="2000">
                          <a:effectLst/>
                        </a:rPr>
                        <a:t>Tabla Vadak</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01</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00</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01</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394599092"/>
                  </a:ext>
                </a:extLst>
              </a:tr>
              <a:tr h="231504">
                <a:tc>
                  <a:txBody>
                    <a:bodyPr/>
                    <a:lstStyle/>
                    <a:p>
                      <a:pPr>
                        <a:lnSpc>
                          <a:spcPct val="107000"/>
                        </a:lnSpc>
                        <a:spcAft>
                          <a:spcPts val="800"/>
                        </a:spcAft>
                      </a:pPr>
                      <a:r>
                        <a:rPr lang="en-US" sz="2000">
                          <a:effectLst/>
                        </a:rPr>
                        <a:t>LA</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02</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00</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dirty="0">
                          <a:solidFill>
                            <a:srgbClr val="FF0000"/>
                          </a:solidFill>
                          <a:effectLst/>
                        </a:rPr>
                        <a:t>02</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2135982640"/>
                  </a:ext>
                </a:extLst>
              </a:tr>
              <a:tr h="214968">
                <a:tc>
                  <a:txBody>
                    <a:bodyPr/>
                    <a:lstStyle/>
                    <a:p>
                      <a:pPr>
                        <a:lnSpc>
                          <a:spcPct val="107000"/>
                        </a:lnSpc>
                        <a:spcAft>
                          <a:spcPts val="800"/>
                        </a:spcAft>
                      </a:pPr>
                      <a:r>
                        <a:rPr lang="en-US" sz="2000">
                          <a:effectLst/>
                        </a:rPr>
                        <a:t>Store keeper </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01</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00</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dirty="0">
                          <a:solidFill>
                            <a:srgbClr val="FF0000"/>
                          </a:solidFill>
                          <a:effectLst/>
                        </a:rPr>
                        <a:t>01</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4118183794"/>
                  </a:ext>
                </a:extLst>
              </a:tr>
              <a:tr h="445832">
                <a:tc>
                  <a:txBody>
                    <a:bodyPr/>
                    <a:lstStyle/>
                    <a:p>
                      <a:pPr>
                        <a:lnSpc>
                          <a:spcPct val="107000"/>
                        </a:lnSpc>
                        <a:spcAft>
                          <a:spcPts val="800"/>
                        </a:spcAft>
                      </a:pPr>
                      <a:r>
                        <a:rPr lang="en-US" sz="2000">
                          <a:effectLst/>
                        </a:rPr>
                        <a:t>Peon cum Chowkidar</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07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effectLst/>
                        </a:rPr>
                        <a:t>07</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dirty="0">
                          <a:effectLst/>
                        </a:rPr>
                        <a:t>Nil</a:t>
                      </a:r>
                      <a:endParaRPr lang="en-IN"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2331311996"/>
                  </a:ext>
                </a:extLst>
              </a:tr>
              <a:tr h="532771">
                <a:tc>
                  <a:txBody>
                    <a:bodyPr/>
                    <a:lstStyle/>
                    <a:p>
                      <a:pPr>
                        <a:lnSpc>
                          <a:spcPct val="107000"/>
                        </a:lnSpc>
                        <a:spcAft>
                          <a:spcPts val="800"/>
                        </a:spcAft>
                      </a:pPr>
                      <a:r>
                        <a:rPr lang="en-US" sz="2000">
                          <a:effectLst/>
                        </a:rPr>
                        <a:t>Mali</a:t>
                      </a:r>
                      <a:endParaRPr lang="en-IN" sz="2000">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01</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a:solidFill>
                            <a:srgbClr val="FF0000"/>
                          </a:solidFill>
                          <a:effectLst/>
                        </a:rPr>
                        <a:t>0</a:t>
                      </a:r>
                      <a:endParaRPr lang="en-IN" sz="20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tc>
                  <a:txBody>
                    <a:bodyPr/>
                    <a:lstStyle/>
                    <a:p>
                      <a:pPr algn="ctr">
                        <a:lnSpc>
                          <a:spcPct val="107000"/>
                        </a:lnSpc>
                        <a:spcAft>
                          <a:spcPts val="800"/>
                        </a:spcAft>
                      </a:pPr>
                      <a:r>
                        <a:rPr lang="en-US" sz="2000" dirty="0">
                          <a:solidFill>
                            <a:srgbClr val="FF0000"/>
                          </a:solidFill>
                          <a:effectLst/>
                        </a:rPr>
                        <a:t>01 </a:t>
                      </a:r>
                      <a:endParaRPr lang="en-IN"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0204" marR="80204" marT="5985" marB="0"/>
                </a:tc>
                <a:extLst>
                  <a:ext uri="{0D108BD9-81ED-4DB2-BD59-A6C34878D82A}">
                    <a16:rowId xmlns:a16="http://schemas.microsoft.com/office/drawing/2014/main" val="3590515109"/>
                  </a:ext>
                </a:extLst>
              </a:tr>
            </a:tbl>
          </a:graphicData>
        </a:graphic>
      </p:graphicFrame>
    </p:spTree>
    <p:extLst>
      <p:ext uri="{BB962C8B-B14F-4D97-AF65-F5344CB8AC3E}">
        <p14:creationId xmlns:p14="http://schemas.microsoft.com/office/powerpoint/2010/main" val="53121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9193"/>
            <a:ext cx="10192303" cy="426128"/>
          </a:xfrm>
          <a:solidFill>
            <a:schemeClr val="accent1">
              <a:lumMod val="60000"/>
              <a:lumOff val="40000"/>
            </a:schemeClr>
          </a:solidFill>
        </p:spPr>
        <p:txBody>
          <a:bodyPr>
            <a:noAutofit/>
          </a:bodyPr>
          <a:lstStyle/>
          <a:p>
            <a:r>
              <a:rPr lang="en-IN" sz="3600" dirty="0"/>
              <a:t>Detail of Expenditure </a:t>
            </a:r>
            <a:r>
              <a:rPr lang="en-IN" sz="2800" dirty="0"/>
              <a:t>(Salary, OE, TE &amp; MR) last 05 F.Y’s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6612845"/>
              </p:ext>
            </p:extLst>
          </p:nvPr>
        </p:nvGraphicFramePr>
        <p:xfrm>
          <a:off x="1100831" y="1393794"/>
          <a:ext cx="9969622" cy="3559264"/>
        </p:xfrm>
        <a:graphic>
          <a:graphicData uri="http://schemas.openxmlformats.org/drawingml/2006/table">
            <a:tbl>
              <a:tblPr firstRow="1" firstCol="1" bandRow="1">
                <a:tableStyleId>{5C22544A-7EE6-4342-B048-85BDC9FD1C3A}</a:tableStyleId>
              </a:tblPr>
              <a:tblGrid>
                <a:gridCol w="1216293">
                  <a:extLst>
                    <a:ext uri="{9D8B030D-6E8A-4147-A177-3AD203B41FA5}">
                      <a16:colId xmlns:a16="http://schemas.microsoft.com/office/drawing/2014/main" val="432464534"/>
                    </a:ext>
                  </a:extLst>
                </a:gridCol>
                <a:gridCol w="2017851">
                  <a:extLst>
                    <a:ext uri="{9D8B030D-6E8A-4147-A177-3AD203B41FA5}">
                      <a16:colId xmlns:a16="http://schemas.microsoft.com/office/drawing/2014/main" val="1627788105"/>
                    </a:ext>
                  </a:extLst>
                </a:gridCol>
                <a:gridCol w="2466486">
                  <a:extLst>
                    <a:ext uri="{9D8B030D-6E8A-4147-A177-3AD203B41FA5}">
                      <a16:colId xmlns:a16="http://schemas.microsoft.com/office/drawing/2014/main" val="4053561122"/>
                    </a:ext>
                  </a:extLst>
                </a:gridCol>
                <a:gridCol w="2017851">
                  <a:extLst>
                    <a:ext uri="{9D8B030D-6E8A-4147-A177-3AD203B41FA5}">
                      <a16:colId xmlns:a16="http://schemas.microsoft.com/office/drawing/2014/main" val="576737452"/>
                    </a:ext>
                  </a:extLst>
                </a:gridCol>
                <a:gridCol w="2251141">
                  <a:extLst>
                    <a:ext uri="{9D8B030D-6E8A-4147-A177-3AD203B41FA5}">
                      <a16:colId xmlns:a16="http://schemas.microsoft.com/office/drawing/2014/main" val="3542355321"/>
                    </a:ext>
                  </a:extLst>
                </a:gridCol>
              </a:tblGrid>
              <a:tr h="665826">
                <a:tc>
                  <a:txBody>
                    <a:bodyPr/>
                    <a:lstStyle/>
                    <a:p>
                      <a:pPr marL="74930" marR="74930" algn="ctr">
                        <a:spcAft>
                          <a:spcPts val="800"/>
                        </a:spcAft>
                      </a:pPr>
                      <a:r>
                        <a:rPr lang="en-US" sz="1200">
                          <a:effectLst/>
                        </a:rPr>
                        <a:t>Year</a:t>
                      </a:r>
                      <a:endParaRPr lang="en-IN" sz="1100">
                        <a:effectLst/>
                        <a:latin typeface="Calibri" panose="020F0502020204030204" pitchFamily="34" charset="0"/>
                        <a:ea typeface="MS Mincho"/>
                        <a:cs typeface="Mangal"/>
                      </a:endParaRPr>
                    </a:p>
                  </a:txBody>
                  <a:tcPr marL="0" marR="0" marT="0" marB="0" anchor="ctr"/>
                </a:tc>
                <a:tc>
                  <a:txBody>
                    <a:bodyPr/>
                    <a:lstStyle/>
                    <a:p>
                      <a:pPr marL="68580" marR="74930" algn="ctr">
                        <a:spcAft>
                          <a:spcPts val="800"/>
                        </a:spcAft>
                      </a:pPr>
                      <a:r>
                        <a:rPr lang="en-US" sz="1200">
                          <a:effectLst/>
                        </a:rPr>
                        <a:t>Budget allotted</a:t>
                      </a:r>
                      <a:endParaRPr lang="en-IN" sz="1100">
                        <a:effectLst/>
                        <a:latin typeface="Calibri" panose="020F0502020204030204" pitchFamily="34" charset="0"/>
                        <a:ea typeface="MS Mincho"/>
                        <a:cs typeface="Mangal"/>
                      </a:endParaRPr>
                    </a:p>
                  </a:txBody>
                  <a:tcPr marL="0" marR="0" marT="0" marB="0" anchor="ctr"/>
                </a:tc>
                <a:tc>
                  <a:txBody>
                    <a:bodyPr/>
                    <a:lstStyle/>
                    <a:p>
                      <a:pPr marL="68580" marR="74930" algn="ctr">
                        <a:spcAft>
                          <a:spcPts val="800"/>
                        </a:spcAft>
                      </a:pPr>
                      <a:r>
                        <a:rPr lang="en-US" sz="1200">
                          <a:effectLst/>
                        </a:rPr>
                        <a:t>Expenditure incurred</a:t>
                      </a:r>
                      <a:endParaRPr lang="en-IN" sz="1100">
                        <a:effectLst/>
                        <a:latin typeface="Calibri" panose="020F0502020204030204" pitchFamily="34" charset="0"/>
                        <a:ea typeface="MS Mincho"/>
                        <a:cs typeface="Mangal"/>
                      </a:endParaRPr>
                    </a:p>
                  </a:txBody>
                  <a:tcPr marL="0" marR="0" marT="0" marB="0" anchor="ctr"/>
                </a:tc>
                <a:tc>
                  <a:txBody>
                    <a:bodyPr/>
                    <a:lstStyle/>
                    <a:p>
                      <a:pPr marL="68580" marR="74930" algn="ctr">
                        <a:spcAft>
                          <a:spcPts val="800"/>
                        </a:spcAft>
                      </a:pPr>
                      <a:r>
                        <a:rPr lang="en-US" sz="1200">
                          <a:effectLst/>
                        </a:rPr>
                        <a:t>Excess/Saving</a:t>
                      </a:r>
                      <a:endParaRPr lang="en-IN" sz="1100">
                        <a:effectLst/>
                        <a:latin typeface="Calibri" panose="020F0502020204030204" pitchFamily="34" charset="0"/>
                        <a:ea typeface="MS Mincho"/>
                        <a:cs typeface="Mangal"/>
                      </a:endParaRPr>
                    </a:p>
                  </a:txBody>
                  <a:tcPr marL="0" marR="0" marT="0" marB="0" anchor="ctr"/>
                </a:tc>
                <a:tc>
                  <a:txBody>
                    <a:bodyPr/>
                    <a:lstStyle/>
                    <a:p>
                      <a:pPr marL="68580" marR="74930" algn="ctr">
                        <a:spcAft>
                          <a:spcPts val="800"/>
                        </a:spcAft>
                      </a:pPr>
                      <a:r>
                        <a:rPr lang="en-US" sz="1200">
                          <a:effectLst/>
                        </a:rPr>
                        <a:t>Fund surrendered</a:t>
                      </a:r>
                      <a:endParaRPr lang="en-IN" sz="1100">
                        <a:effectLst/>
                        <a:latin typeface="Calibri" panose="020F0502020204030204" pitchFamily="34" charset="0"/>
                        <a:ea typeface="MS Mincho"/>
                        <a:cs typeface="Mangal"/>
                      </a:endParaRPr>
                    </a:p>
                  </a:txBody>
                  <a:tcPr marL="0" marR="0" marT="0" marB="0" anchor="ctr"/>
                </a:tc>
                <a:extLst>
                  <a:ext uri="{0D108BD9-81ED-4DB2-BD59-A6C34878D82A}">
                    <a16:rowId xmlns:a16="http://schemas.microsoft.com/office/drawing/2014/main" val="3215653925"/>
                  </a:ext>
                </a:extLst>
              </a:tr>
              <a:tr h="481442">
                <a:tc>
                  <a:txBody>
                    <a:bodyPr/>
                    <a:lstStyle/>
                    <a:p>
                      <a:pPr marL="74930" marR="74930">
                        <a:spcAft>
                          <a:spcPts val="800"/>
                        </a:spcAft>
                      </a:pPr>
                      <a:r>
                        <a:rPr lang="en-US" sz="1600" dirty="0">
                          <a:effectLst/>
                        </a:rPr>
                        <a:t>2018-19</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225.88</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204.46</a:t>
                      </a:r>
                      <a:endParaRPr lang="en-IN" sz="140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21.42</a:t>
                      </a:r>
                      <a:endParaRPr lang="en-IN" sz="140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21.42</a:t>
                      </a:r>
                      <a:endParaRPr lang="en-IN" sz="1400">
                        <a:effectLst/>
                        <a:latin typeface="Calibri" panose="020F0502020204030204" pitchFamily="34" charset="0"/>
                        <a:ea typeface="MS Mincho"/>
                        <a:cs typeface="Mangal"/>
                      </a:endParaRPr>
                    </a:p>
                  </a:txBody>
                  <a:tcPr marL="0" marR="0" marT="0" marB="0" anchor="b"/>
                </a:tc>
                <a:extLst>
                  <a:ext uri="{0D108BD9-81ED-4DB2-BD59-A6C34878D82A}">
                    <a16:rowId xmlns:a16="http://schemas.microsoft.com/office/drawing/2014/main" val="2110341796"/>
                  </a:ext>
                </a:extLst>
              </a:tr>
              <a:tr h="521734">
                <a:tc>
                  <a:txBody>
                    <a:bodyPr/>
                    <a:lstStyle/>
                    <a:p>
                      <a:pPr marL="74930" marR="74930">
                        <a:spcAft>
                          <a:spcPts val="800"/>
                        </a:spcAft>
                      </a:pPr>
                      <a:r>
                        <a:rPr lang="en-US" sz="1600" dirty="0">
                          <a:effectLst/>
                        </a:rPr>
                        <a:t>2019-20</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235.04</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227.66</a:t>
                      </a:r>
                      <a:endParaRPr lang="en-IN" sz="140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7.38</a:t>
                      </a:r>
                      <a:endParaRPr lang="en-IN" sz="140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7.38</a:t>
                      </a:r>
                      <a:endParaRPr lang="en-IN" sz="1400">
                        <a:effectLst/>
                        <a:latin typeface="Calibri" panose="020F0502020204030204" pitchFamily="34" charset="0"/>
                        <a:ea typeface="MS Mincho"/>
                        <a:cs typeface="Mangal"/>
                      </a:endParaRPr>
                    </a:p>
                  </a:txBody>
                  <a:tcPr marL="0" marR="0" marT="0" marB="0" anchor="b"/>
                </a:tc>
                <a:extLst>
                  <a:ext uri="{0D108BD9-81ED-4DB2-BD59-A6C34878D82A}">
                    <a16:rowId xmlns:a16="http://schemas.microsoft.com/office/drawing/2014/main" val="331344331"/>
                  </a:ext>
                </a:extLst>
              </a:tr>
              <a:tr h="674020">
                <a:tc>
                  <a:txBody>
                    <a:bodyPr/>
                    <a:lstStyle/>
                    <a:p>
                      <a:pPr marL="74930" marR="74930">
                        <a:spcAft>
                          <a:spcPts val="800"/>
                        </a:spcAft>
                      </a:pPr>
                      <a:r>
                        <a:rPr lang="en-US" sz="1600" dirty="0">
                          <a:effectLst/>
                        </a:rPr>
                        <a:t>2020-21</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233.86</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225.55</a:t>
                      </a:r>
                      <a:endParaRPr lang="en-IN" sz="140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8.31</a:t>
                      </a:r>
                      <a:endParaRPr lang="en-IN" sz="140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a:effectLst/>
                        </a:rPr>
                        <a:t>8.31</a:t>
                      </a:r>
                      <a:endParaRPr lang="en-IN" sz="1400">
                        <a:effectLst/>
                        <a:latin typeface="Calibri" panose="020F0502020204030204" pitchFamily="34" charset="0"/>
                        <a:ea typeface="MS Mincho"/>
                        <a:cs typeface="Mangal"/>
                      </a:endParaRPr>
                    </a:p>
                  </a:txBody>
                  <a:tcPr marL="0" marR="0" marT="0" marB="0" anchor="b"/>
                </a:tc>
                <a:extLst>
                  <a:ext uri="{0D108BD9-81ED-4DB2-BD59-A6C34878D82A}">
                    <a16:rowId xmlns:a16="http://schemas.microsoft.com/office/drawing/2014/main" val="537193378"/>
                  </a:ext>
                </a:extLst>
              </a:tr>
              <a:tr h="550416">
                <a:tc>
                  <a:txBody>
                    <a:bodyPr/>
                    <a:lstStyle/>
                    <a:p>
                      <a:pPr marL="74930" marR="74930">
                        <a:spcAft>
                          <a:spcPts val="800"/>
                        </a:spcAft>
                      </a:pPr>
                      <a:r>
                        <a:rPr lang="en-US" sz="1600">
                          <a:effectLst/>
                        </a:rPr>
                        <a:t>2021-22</a:t>
                      </a:r>
                      <a:endParaRPr lang="en-IN" sz="140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240.92</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235.73</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5.19</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5.19</a:t>
                      </a:r>
                      <a:endParaRPr lang="en-IN" sz="1400" dirty="0">
                        <a:effectLst/>
                        <a:latin typeface="Calibri" panose="020F0502020204030204" pitchFamily="34" charset="0"/>
                        <a:ea typeface="MS Mincho"/>
                        <a:cs typeface="Mangal"/>
                      </a:endParaRPr>
                    </a:p>
                  </a:txBody>
                  <a:tcPr marL="0" marR="0" marT="0" marB="0" anchor="b"/>
                </a:tc>
                <a:extLst>
                  <a:ext uri="{0D108BD9-81ED-4DB2-BD59-A6C34878D82A}">
                    <a16:rowId xmlns:a16="http://schemas.microsoft.com/office/drawing/2014/main" val="2119936200"/>
                  </a:ext>
                </a:extLst>
              </a:tr>
              <a:tr h="665826">
                <a:tc>
                  <a:txBody>
                    <a:bodyPr/>
                    <a:lstStyle/>
                    <a:p>
                      <a:pPr marL="74930" marR="74930">
                        <a:spcAft>
                          <a:spcPts val="800"/>
                        </a:spcAft>
                      </a:pPr>
                      <a:r>
                        <a:rPr lang="en-US" sz="1600" dirty="0">
                          <a:effectLst/>
                        </a:rPr>
                        <a:t>2022-23</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299.8</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297.23</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2.57</a:t>
                      </a:r>
                      <a:endParaRPr lang="en-IN" sz="1400" dirty="0">
                        <a:effectLst/>
                        <a:latin typeface="Calibri" panose="020F0502020204030204" pitchFamily="34" charset="0"/>
                        <a:ea typeface="MS Mincho"/>
                        <a:cs typeface="Mangal"/>
                      </a:endParaRPr>
                    </a:p>
                  </a:txBody>
                  <a:tcPr marL="0" marR="0" marT="0" marB="0" anchor="b"/>
                </a:tc>
                <a:tc>
                  <a:txBody>
                    <a:bodyPr/>
                    <a:lstStyle/>
                    <a:p>
                      <a:pPr marL="68580" marR="74930" algn="ctr">
                        <a:spcAft>
                          <a:spcPts val="800"/>
                        </a:spcAft>
                      </a:pPr>
                      <a:r>
                        <a:rPr lang="en-US" sz="1600" dirty="0">
                          <a:effectLst/>
                        </a:rPr>
                        <a:t>2.57</a:t>
                      </a:r>
                      <a:endParaRPr lang="en-IN" sz="1400" dirty="0">
                        <a:effectLst/>
                        <a:latin typeface="Calibri" panose="020F0502020204030204" pitchFamily="34" charset="0"/>
                        <a:ea typeface="MS Mincho"/>
                        <a:cs typeface="Mangal"/>
                      </a:endParaRPr>
                    </a:p>
                  </a:txBody>
                  <a:tcPr marL="0" marR="0" marT="0" marB="0" anchor="b"/>
                </a:tc>
                <a:extLst>
                  <a:ext uri="{0D108BD9-81ED-4DB2-BD59-A6C34878D82A}">
                    <a16:rowId xmlns:a16="http://schemas.microsoft.com/office/drawing/2014/main" val="399902127"/>
                  </a:ext>
                </a:extLst>
              </a:tr>
            </a:tbl>
          </a:graphicData>
        </a:graphic>
      </p:graphicFrame>
      <p:pic>
        <p:nvPicPr>
          <p:cNvPr id="5" name="Picture 4"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294417" y="317158"/>
            <a:ext cx="1129270" cy="912399"/>
          </a:xfrm>
          <a:prstGeom prst="rect">
            <a:avLst/>
          </a:prstGeom>
          <a:noFill/>
          <a:ln w="76200">
            <a:solidFill>
              <a:srgbClr val="0070C0"/>
            </a:solidFill>
          </a:ln>
        </p:spPr>
      </p:pic>
    </p:spTree>
    <p:extLst>
      <p:ext uri="{BB962C8B-B14F-4D97-AF65-F5344CB8AC3E}">
        <p14:creationId xmlns:p14="http://schemas.microsoft.com/office/powerpoint/2010/main" val="817698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868" y="0"/>
            <a:ext cx="11384132" cy="1127464"/>
          </a:xfrm>
          <a:solidFill>
            <a:schemeClr val="accent5">
              <a:lumMod val="60000"/>
              <a:lumOff val="40000"/>
            </a:schemeClr>
          </a:solidFill>
        </p:spPr>
        <p:txBody>
          <a:bodyPr>
            <a:noAutofit/>
          </a:bodyPr>
          <a:lstStyle/>
          <a:p>
            <a:pPr algn="just"/>
            <a:br>
              <a:rPr lang="en-US" sz="2800" b="1" dirty="0"/>
            </a:br>
            <a:r>
              <a:rPr lang="en-US" sz="2800" b="1" dirty="0"/>
              <a:t>     </a:t>
            </a:r>
            <a:r>
              <a:rPr lang="en-US" sz="2000" b="1" dirty="0">
                <a:latin typeface="Arial Black" panose="020B0A04020102020204" pitchFamily="34" charset="0"/>
              </a:rPr>
              <a:t>OBC Girls Hostel Incomplete due to land legal case in Hon’ble High Court </a:t>
            </a:r>
            <a:endParaRPr lang="en-IN" sz="1800" dirty="0">
              <a:latin typeface="Arial Black" panose="020B0A04020102020204" pitchFamily="34" charset="0"/>
            </a:endParaRPr>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93794" y="2005370"/>
            <a:ext cx="5018844" cy="3481030"/>
          </a:xfrm>
          <a:prstGeom prst="rect">
            <a:avLst/>
          </a:prstGeom>
        </p:spPr>
      </p:pic>
      <p:sp>
        <p:nvSpPr>
          <p:cNvPr id="5" name="TextBox 4"/>
          <p:cNvSpPr txBox="1"/>
          <p:nvPr/>
        </p:nvSpPr>
        <p:spPr>
          <a:xfrm>
            <a:off x="8602462" y="1197456"/>
            <a:ext cx="2166152" cy="646331"/>
          </a:xfrm>
          <a:prstGeom prst="rect">
            <a:avLst/>
          </a:prstGeom>
          <a:noFill/>
        </p:spPr>
        <p:txBody>
          <a:bodyPr wrap="square" rtlCol="0">
            <a:spAutoFit/>
          </a:bodyPr>
          <a:lstStyle/>
          <a:p>
            <a:r>
              <a:rPr lang="en-US" dirty="0">
                <a:solidFill>
                  <a:srgbClr val="FF0000"/>
                </a:solidFill>
                <a:latin typeface="Arial" panose="020B0604020202020204" pitchFamily="34" charset="0"/>
                <a:cs typeface="Arial" panose="020B0604020202020204" pitchFamily="34" charset="0"/>
                <a:hlinkClick r:id="rId3"/>
              </a:rPr>
              <a:t>sanctioned</a:t>
            </a:r>
            <a:r>
              <a:rPr lang="en-US" b="1" u="sng" dirty="0">
                <a:solidFill>
                  <a:srgbClr val="FF0000"/>
                </a:solidFill>
                <a:latin typeface="Arial" panose="020B0604020202020204" pitchFamily="34" charset="0"/>
                <a:cs typeface="Arial" panose="020B0604020202020204" pitchFamily="34" charset="0"/>
                <a:hlinkClick r:id="rId3"/>
              </a:rPr>
              <a:t> </a:t>
            </a:r>
            <a:r>
              <a:rPr lang="en-US" dirty="0">
                <a:solidFill>
                  <a:srgbClr val="FF0000"/>
                </a:solidFill>
                <a:latin typeface="Arial" panose="020B0604020202020204" pitchFamily="34" charset="0"/>
                <a:cs typeface="Arial" panose="020B0604020202020204" pitchFamily="34" charset="0"/>
                <a:hlinkClick r:id="rId3"/>
              </a:rPr>
              <a:t>amount  ₹117.86 lakh</a:t>
            </a:r>
            <a:endParaRPr lang="en-IN" dirty="0">
              <a:solidFill>
                <a:srgbClr val="FF0000"/>
              </a:solidFill>
              <a:latin typeface="Arial" panose="020B0604020202020204" pitchFamily="34" charset="0"/>
              <a:cs typeface="Arial" panose="020B0604020202020204" pitchFamily="34" charset="0"/>
            </a:endParaRPr>
          </a:p>
        </p:txBody>
      </p:sp>
      <p:sp>
        <p:nvSpPr>
          <p:cNvPr id="6" name="TextBox 5"/>
          <p:cNvSpPr txBox="1"/>
          <p:nvPr/>
        </p:nvSpPr>
        <p:spPr>
          <a:xfrm>
            <a:off x="8691239" y="1762858"/>
            <a:ext cx="2525698" cy="646331"/>
          </a:xfrm>
          <a:prstGeom prst="rect">
            <a:avLst/>
          </a:prstGeom>
          <a:noFill/>
        </p:spPr>
        <p:txBody>
          <a:bodyPr wrap="square" rtlCol="0">
            <a:spAutoFit/>
          </a:bodyPr>
          <a:lstStyle/>
          <a:p>
            <a:r>
              <a:rPr lang="en-US" dirty="0">
                <a:hlinkClick r:id="rId4"/>
              </a:rPr>
              <a:t>Expenditure </a:t>
            </a:r>
          </a:p>
          <a:p>
            <a:r>
              <a:rPr lang="en-US" dirty="0">
                <a:hlinkClick r:id="rId4"/>
              </a:rPr>
              <a:t>₹105.85 </a:t>
            </a:r>
            <a:r>
              <a:rPr lang="en-US" u="sng" dirty="0">
                <a:latin typeface="Arial" panose="020B0604020202020204" pitchFamily="34" charset="0"/>
                <a:cs typeface="Arial" panose="020B0604020202020204" pitchFamily="34" charset="0"/>
                <a:hlinkClick r:id="rId4"/>
              </a:rPr>
              <a:t>lakh</a:t>
            </a:r>
            <a:endParaRPr lang="en-IN" dirty="0">
              <a:latin typeface="Arial" panose="020B0604020202020204" pitchFamily="34" charset="0"/>
              <a:cs typeface="Arial" panose="020B0604020202020204" pitchFamily="34" charset="0"/>
            </a:endParaRPr>
          </a:p>
        </p:txBody>
      </p:sp>
      <p:sp>
        <p:nvSpPr>
          <p:cNvPr id="7" name="TextBox 6"/>
          <p:cNvSpPr txBox="1"/>
          <p:nvPr/>
        </p:nvSpPr>
        <p:spPr>
          <a:xfrm>
            <a:off x="7137647" y="2760955"/>
            <a:ext cx="3990513" cy="646331"/>
          </a:xfrm>
          <a:prstGeom prst="rect">
            <a:avLst/>
          </a:prstGeom>
          <a:noFill/>
        </p:spPr>
        <p:txBody>
          <a:bodyPr wrap="square" rtlCol="0">
            <a:spAutoFit/>
          </a:bodyPr>
          <a:lstStyle/>
          <a:p>
            <a:r>
              <a:rPr lang="en-US" dirty="0"/>
              <a:t>work was started on 16.03.2009</a:t>
            </a:r>
          </a:p>
          <a:p>
            <a:r>
              <a:rPr lang="en-US" dirty="0"/>
              <a:t>Court stay petition Date 10.08.2009</a:t>
            </a:r>
            <a:endParaRPr lang="en-IN" dirty="0"/>
          </a:p>
        </p:txBody>
      </p:sp>
      <p:pic>
        <p:nvPicPr>
          <p:cNvPr id="8" name="Picture 7" descr="Description: C:\Users\dogra\Desktop\images.jpg"/>
          <p:cNvPicPr/>
          <p:nvPr/>
        </p:nvPicPr>
        <p:blipFill>
          <a:blip r:embed="rId5">
            <a:extLst>
              <a:ext uri="{28A0092B-C50C-407E-A947-70E740481C1C}">
                <a14:useLocalDpi xmlns:a14="http://schemas.microsoft.com/office/drawing/2010/main" val="0"/>
              </a:ext>
            </a:extLst>
          </a:blip>
          <a:srcRect/>
          <a:stretch>
            <a:fillRect/>
          </a:stretch>
        </p:blipFill>
        <p:spPr bwMode="auto">
          <a:xfrm>
            <a:off x="-142945" y="0"/>
            <a:ext cx="1129270" cy="912399"/>
          </a:xfrm>
          <a:prstGeom prst="rect">
            <a:avLst/>
          </a:prstGeom>
          <a:noFill/>
          <a:ln w="76200">
            <a:solidFill>
              <a:srgbClr val="0070C0"/>
            </a:solidFill>
          </a:ln>
        </p:spPr>
      </p:pic>
    </p:spTree>
    <p:extLst>
      <p:ext uri="{BB962C8B-B14F-4D97-AF65-F5344CB8AC3E}">
        <p14:creationId xmlns:p14="http://schemas.microsoft.com/office/powerpoint/2010/main" val="4137942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1096" y="1136342"/>
            <a:ext cx="10167160" cy="4686424"/>
          </a:xfr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0" y="69733"/>
            <a:ext cx="1129270" cy="912399"/>
          </a:xfrm>
          <a:prstGeom prst="rect">
            <a:avLst/>
          </a:prstGeom>
          <a:noFill/>
          <a:ln w="76200">
            <a:solidFill>
              <a:srgbClr val="0070C0"/>
            </a:solidFill>
          </a:ln>
        </p:spPr>
      </p:pic>
    </p:spTree>
    <p:extLst>
      <p:ext uri="{BB962C8B-B14F-4D97-AF65-F5344CB8AC3E}">
        <p14:creationId xmlns:p14="http://schemas.microsoft.com/office/powerpoint/2010/main" val="178676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5216" y="1293697"/>
            <a:ext cx="10179728" cy="4692218"/>
          </a:xfrm>
        </p:spPr>
      </p:pic>
    </p:spTree>
    <p:extLst>
      <p:ext uri="{BB962C8B-B14F-4D97-AF65-F5344CB8AC3E}">
        <p14:creationId xmlns:p14="http://schemas.microsoft.com/office/powerpoint/2010/main" val="1645512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495" y="1"/>
            <a:ext cx="11792505" cy="1493476"/>
          </a:xfrm>
          <a:solidFill>
            <a:schemeClr val="accent1">
              <a:lumMod val="40000"/>
              <a:lumOff val="60000"/>
            </a:schemeClr>
          </a:solidFill>
        </p:spPr>
        <p:txBody>
          <a:bodyPr>
            <a:noAutofit/>
          </a:bodyPr>
          <a:lstStyle/>
          <a:p>
            <a:r>
              <a:rPr lang="en-IN" sz="3200" dirty="0">
                <a:latin typeface="Algerian" panose="04020705040A02060702" pitchFamily="82" charset="0"/>
              </a:rPr>
              <a:t>Recent initiatives towards academic &amp; infrastructural development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8329" y="1900347"/>
            <a:ext cx="10327690" cy="4369966"/>
          </a:xfrm>
        </p:spPr>
      </p:pic>
      <p:sp>
        <p:nvSpPr>
          <p:cNvPr id="12" name="TextBox 11"/>
          <p:cNvSpPr txBox="1"/>
          <p:nvPr/>
        </p:nvSpPr>
        <p:spPr>
          <a:xfrm>
            <a:off x="1824361" y="1493476"/>
            <a:ext cx="9228339" cy="369332"/>
          </a:xfrm>
          <a:prstGeom prst="rect">
            <a:avLst/>
          </a:prstGeom>
          <a:noFill/>
        </p:spPr>
        <p:txBody>
          <a:bodyPr wrap="square" rtlCol="0">
            <a:spAutoFit/>
          </a:bodyPr>
          <a:lstStyle/>
          <a:p>
            <a:r>
              <a:rPr lang="en-IN" dirty="0"/>
              <a:t>07 Digital interactive panels funded by State Govt. (DHE.)</a:t>
            </a:r>
          </a:p>
        </p:txBody>
      </p:sp>
      <p:pic>
        <p:nvPicPr>
          <p:cNvPr id="9" name="Picture 8"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236161" y="0"/>
            <a:ext cx="1129270" cy="912399"/>
          </a:xfrm>
          <a:prstGeom prst="rect">
            <a:avLst/>
          </a:prstGeom>
          <a:noFill/>
          <a:ln w="76200">
            <a:solidFill>
              <a:srgbClr val="0070C0"/>
            </a:solidFill>
          </a:ln>
        </p:spPr>
      </p:pic>
    </p:spTree>
    <p:extLst>
      <p:ext uri="{BB962C8B-B14F-4D97-AF65-F5344CB8AC3E}">
        <p14:creationId xmlns:p14="http://schemas.microsoft.com/office/powerpoint/2010/main" val="3155785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197" y="1145095"/>
            <a:ext cx="10248296" cy="4723824"/>
          </a:xfrm>
          <a:prstGeom prst="rect">
            <a:avLst/>
          </a:prstGeom>
        </p:spPr>
      </p:pic>
      <p:pic>
        <p:nvPicPr>
          <p:cNvPr id="8" name="Picture 7"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72073" y="69733"/>
            <a:ext cx="1129270" cy="912399"/>
          </a:xfrm>
          <a:prstGeom prst="rect">
            <a:avLst/>
          </a:prstGeom>
          <a:noFill/>
          <a:ln w="76200">
            <a:solidFill>
              <a:srgbClr val="0070C0"/>
            </a:solidFill>
          </a:ln>
        </p:spPr>
      </p:pic>
    </p:spTree>
    <p:extLst>
      <p:ext uri="{BB962C8B-B14F-4D97-AF65-F5344CB8AC3E}">
        <p14:creationId xmlns:p14="http://schemas.microsoft.com/office/powerpoint/2010/main" val="417253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 name="Picture 6"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92313" y="147224"/>
            <a:ext cx="1129270" cy="912399"/>
          </a:xfrm>
          <a:prstGeom prst="rect">
            <a:avLst/>
          </a:prstGeom>
          <a:noFill/>
          <a:ln w="76200">
            <a:solidFill>
              <a:srgbClr val="0070C0"/>
            </a:solidFill>
          </a:ln>
        </p:spPr>
      </p:pic>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2" y="1059623"/>
            <a:ext cx="10160294" cy="4683258"/>
          </a:xfrm>
        </p:spPr>
      </p:pic>
    </p:spTree>
    <p:extLst>
      <p:ext uri="{BB962C8B-B14F-4D97-AF65-F5344CB8AC3E}">
        <p14:creationId xmlns:p14="http://schemas.microsoft.com/office/powerpoint/2010/main" val="4286487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572" y="1478131"/>
            <a:ext cx="10121144" cy="4665216"/>
          </a:xfrm>
          <a:prstGeom prst="rect">
            <a:avLst/>
          </a:prstGeom>
        </p:spPr>
      </p:pic>
      <p:sp>
        <p:nvSpPr>
          <p:cNvPr id="5" name="TextBox 4"/>
          <p:cNvSpPr txBox="1"/>
          <p:nvPr/>
        </p:nvSpPr>
        <p:spPr>
          <a:xfrm>
            <a:off x="3409024" y="790113"/>
            <a:ext cx="7572653" cy="584775"/>
          </a:xfrm>
          <a:prstGeom prst="rect">
            <a:avLst/>
          </a:prstGeom>
          <a:noFill/>
        </p:spPr>
        <p:txBody>
          <a:bodyPr wrap="square" rtlCol="0">
            <a:spAutoFit/>
          </a:bodyPr>
          <a:lstStyle/>
          <a:p>
            <a:r>
              <a:rPr lang="en-IN" sz="3200" b="1" dirty="0">
                <a:latin typeface="Algerian" panose="04020705040A02060702" pitchFamily="82" charset="0"/>
              </a:rPr>
              <a:t>Front</a:t>
            </a:r>
            <a:r>
              <a:rPr lang="en-IN" sz="3200" b="1" dirty="0"/>
              <a:t> </a:t>
            </a:r>
            <a:r>
              <a:rPr lang="en-IN" sz="3200" b="1" dirty="0">
                <a:latin typeface="Algerian" panose="04020705040A02060702" pitchFamily="82" charset="0"/>
              </a:rPr>
              <a:t>View of College Building</a:t>
            </a:r>
          </a:p>
        </p:txBody>
      </p:sp>
      <p:pic>
        <p:nvPicPr>
          <p:cNvPr id="6" name="Picture 5"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66132" y="69733"/>
            <a:ext cx="1129270" cy="912399"/>
          </a:xfrm>
          <a:prstGeom prst="rect">
            <a:avLst/>
          </a:prstGeom>
          <a:noFill/>
          <a:ln w="76200">
            <a:solidFill>
              <a:srgbClr val="0070C0"/>
            </a:solidFill>
          </a:ln>
        </p:spPr>
      </p:pic>
    </p:spTree>
    <p:extLst>
      <p:ext uri="{BB962C8B-B14F-4D97-AF65-F5344CB8AC3E}">
        <p14:creationId xmlns:p14="http://schemas.microsoft.com/office/powerpoint/2010/main" val="2787755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16688" b="7431"/>
          <a:stretch/>
        </p:blipFill>
        <p:spPr>
          <a:xfrm>
            <a:off x="1439002" y="982132"/>
            <a:ext cx="9072160" cy="5163024"/>
          </a:xfrm>
          <a:prstGeom prst="rect">
            <a:avLst/>
          </a:prstGeo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0" y="69733"/>
            <a:ext cx="1129270" cy="912399"/>
          </a:xfrm>
          <a:prstGeom prst="rect">
            <a:avLst/>
          </a:prstGeom>
          <a:noFill/>
          <a:ln w="76200">
            <a:solidFill>
              <a:srgbClr val="0070C0"/>
            </a:solidFill>
          </a:ln>
        </p:spPr>
      </p:pic>
    </p:spTree>
    <p:extLst>
      <p:ext uri="{BB962C8B-B14F-4D97-AF65-F5344CB8AC3E}">
        <p14:creationId xmlns:p14="http://schemas.microsoft.com/office/powerpoint/2010/main" val="91655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789" y="138604"/>
            <a:ext cx="10316591" cy="1051004"/>
          </a:xfrm>
          <a:solidFill>
            <a:schemeClr val="accent2">
              <a:lumMod val="60000"/>
              <a:lumOff val="40000"/>
            </a:schemeClr>
          </a:solidFill>
        </p:spPr>
        <p:txBody>
          <a:bodyPr>
            <a:noAutofit/>
          </a:bodyPr>
          <a:lstStyle/>
          <a:p>
            <a:r>
              <a:rPr lang="en-IN" sz="3200" dirty="0"/>
              <a:t>Improved CCTV surveillance system</a:t>
            </a:r>
            <a:br>
              <a:rPr lang="en-IN" sz="3200" dirty="0"/>
            </a:br>
            <a:r>
              <a:rPr lang="en-IN" sz="2800" dirty="0"/>
              <a:t>(Night vision /24X7/ 5TB Data Storage)</a:t>
            </a:r>
            <a:endParaRPr lang="en-IN"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6962" t="10372" r="18379" b="8188"/>
          <a:stretch/>
        </p:blipFill>
        <p:spPr>
          <a:xfrm>
            <a:off x="2203546" y="1713391"/>
            <a:ext cx="7284796" cy="4234754"/>
          </a:xfrm>
          <a:prstGeom prst="rect">
            <a:avLst/>
          </a:prstGeo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525236" y="481395"/>
            <a:ext cx="1129270" cy="912399"/>
          </a:xfrm>
          <a:prstGeom prst="rect">
            <a:avLst/>
          </a:prstGeom>
          <a:noFill/>
          <a:ln w="76200">
            <a:solidFill>
              <a:srgbClr val="0070C0"/>
            </a:solidFill>
          </a:ln>
        </p:spPr>
      </p:pic>
    </p:spTree>
    <p:extLst>
      <p:ext uri="{BB962C8B-B14F-4D97-AF65-F5344CB8AC3E}">
        <p14:creationId xmlns:p14="http://schemas.microsoft.com/office/powerpoint/2010/main" val="2018075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9879" y="188431"/>
            <a:ext cx="9876085" cy="894645"/>
          </a:xfrm>
          <a:solidFill>
            <a:schemeClr val="accent1">
              <a:lumMod val="60000"/>
              <a:lumOff val="40000"/>
            </a:schemeClr>
          </a:solidFill>
          <a:ln>
            <a:solidFill>
              <a:srgbClr val="7030A0"/>
            </a:solidFill>
          </a:ln>
        </p:spPr>
        <p:txBody>
          <a:bodyPr>
            <a:normAutofit/>
          </a:bodyPr>
          <a:lstStyle/>
          <a:p>
            <a:r>
              <a:rPr lang="en-IN" dirty="0"/>
              <a:t>Online Digital Notice Board</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9880" y="1509204"/>
            <a:ext cx="8965451" cy="4135315"/>
          </a:xfrm>
          <a:prstGeom prst="rect">
            <a:avLst/>
          </a:prstGeo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463092" y="392618"/>
            <a:ext cx="1129270" cy="912399"/>
          </a:xfrm>
          <a:prstGeom prst="rect">
            <a:avLst/>
          </a:prstGeom>
          <a:noFill/>
          <a:ln w="76200">
            <a:solidFill>
              <a:srgbClr val="0070C0"/>
            </a:solidFill>
          </a:ln>
        </p:spPr>
      </p:pic>
    </p:spTree>
    <p:extLst>
      <p:ext uri="{BB962C8B-B14F-4D97-AF65-F5344CB8AC3E}">
        <p14:creationId xmlns:p14="http://schemas.microsoft.com/office/powerpoint/2010/main" val="21009142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8275" y="861135"/>
            <a:ext cx="10807910" cy="4988264"/>
          </a:xfr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66132" y="69733"/>
            <a:ext cx="1129270" cy="912399"/>
          </a:xfrm>
          <a:prstGeom prst="rect">
            <a:avLst/>
          </a:prstGeom>
          <a:noFill/>
          <a:ln w="76200">
            <a:solidFill>
              <a:srgbClr val="0070C0"/>
            </a:solidFill>
          </a:ln>
        </p:spPr>
      </p:pic>
    </p:spTree>
    <p:extLst>
      <p:ext uri="{BB962C8B-B14F-4D97-AF65-F5344CB8AC3E}">
        <p14:creationId xmlns:p14="http://schemas.microsoft.com/office/powerpoint/2010/main" val="4006803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466" y="0"/>
            <a:ext cx="9601196" cy="820035"/>
          </a:xfrm>
          <a:solidFill>
            <a:srgbClr val="FFFF00"/>
          </a:solidFill>
        </p:spPr>
        <p:txBody>
          <a:bodyPr>
            <a:normAutofit fontScale="90000"/>
          </a:bodyPr>
          <a:lstStyle/>
          <a:p>
            <a:r>
              <a:rPr lang="en-IN" dirty="0"/>
              <a:t>Physics Lab. Equipped with latest apparatus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7084" y="1257869"/>
            <a:ext cx="9764832" cy="4500978"/>
          </a:xfr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267783" y="345470"/>
            <a:ext cx="1129270" cy="912399"/>
          </a:xfrm>
          <a:prstGeom prst="rect">
            <a:avLst/>
          </a:prstGeom>
          <a:noFill/>
          <a:ln w="76200">
            <a:solidFill>
              <a:srgbClr val="0070C0"/>
            </a:solidFill>
          </a:ln>
        </p:spPr>
      </p:pic>
    </p:spTree>
    <p:extLst>
      <p:ext uri="{BB962C8B-B14F-4D97-AF65-F5344CB8AC3E}">
        <p14:creationId xmlns:p14="http://schemas.microsoft.com/office/powerpoint/2010/main" val="428900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1" y="-25477"/>
            <a:ext cx="11739239" cy="664669"/>
          </a:xfrm>
        </p:spPr>
        <p:txBody>
          <a:bodyPr>
            <a:normAutofit/>
          </a:bodyPr>
          <a:lstStyle/>
          <a:p>
            <a:r>
              <a:rPr lang="en-IN" sz="3600" dirty="0"/>
              <a:t>e-Library with Kiosks and SOUL 3.0 INFLIBNET Software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0816" y="1763365"/>
            <a:ext cx="9170368" cy="4229834"/>
          </a:xfr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353654" y="-25477"/>
            <a:ext cx="1129270" cy="912399"/>
          </a:xfrm>
          <a:prstGeom prst="rect">
            <a:avLst/>
          </a:prstGeom>
          <a:noFill/>
          <a:ln w="76200">
            <a:solidFill>
              <a:srgbClr val="0070C0"/>
            </a:solidFill>
          </a:ln>
        </p:spPr>
      </p:pic>
    </p:spTree>
    <p:extLst>
      <p:ext uri="{BB962C8B-B14F-4D97-AF65-F5344CB8AC3E}">
        <p14:creationId xmlns:p14="http://schemas.microsoft.com/office/powerpoint/2010/main" val="217457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773952"/>
            <a:ext cx="10972802" cy="5057778"/>
          </a:xfrm>
          <a:prstGeom prst="rect">
            <a:avLst/>
          </a:prstGeo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66132" y="69733"/>
            <a:ext cx="1129270" cy="912399"/>
          </a:xfrm>
          <a:prstGeom prst="rect">
            <a:avLst/>
          </a:prstGeom>
          <a:noFill/>
          <a:ln w="76200">
            <a:solidFill>
              <a:srgbClr val="0070C0"/>
            </a:solidFill>
          </a:ln>
        </p:spPr>
      </p:pic>
    </p:spTree>
    <p:extLst>
      <p:ext uri="{BB962C8B-B14F-4D97-AF65-F5344CB8AC3E}">
        <p14:creationId xmlns:p14="http://schemas.microsoft.com/office/powerpoint/2010/main" val="3255185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4581" y="1092527"/>
            <a:ext cx="10553257" cy="4864390"/>
          </a:xfrm>
        </p:spPr>
      </p:pic>
      <p:pic>
        <p:nvPicPr>
          <p:cNvPr id="6" name="Picture 5"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66132" y="69733"/>
            <a:ext cx="1129270" cy="912399"/>
          </a:xfrm>
          <a:prstGeom prst="rect">
            <a:avLst/>
          </a:prstGeom>
          <a:noFill/>
          <a:ln w="76200">
            <a:solidFill>
              <a:srgbClr val="0070C0"/>
            </a:solidFill>
          </a:ln>
        </p:spPr>
      </p:pic>
    </p:spTree>
    <p:extLst>
      <p:ext uri="{BB962C8B-B14F-4D97-AF65-F5344CB8AC3E}">
        <p14:creationId xmlns:p14="http://schemas.microsoft.com/office/powerpoint/2010/main" val="501479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972" y="568171"/>
            <a:ext cx="11785004" cy="5432148"/>
          </a:xfrm>
        </p:spPr>
      </p:pic>
      <p:pic>
        <p:nvPicPr>
          <p:cNvPr id="5" name="Picture 4"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66132" y="111971"/>
            <a:ext cx="1129270" cy="912399"/>
          </a:xfrm>
          <a:prstGeom prst="rect">
            <a:avLst/>
          </a:prstGeom>
          <a:noFill/>
          <a:ln w="76200">
            <a:solidFill>
              <a:srgbClr val="0070C0"/>
            </a:solidFill>
          </a:ln>
        </p:spPr>
      </p:pic>
    </p:spTree>
    <p:extLst>
      <p:ext uri="{BB962C8B-B14F-4D97-AF65-F5344CB8AC3E}">
        <p14:creationId xmlns:p14="http://schemas.microsoft.com/office/powerpoint/2010/main" val="416903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1AF9-8532-2FE1-3AE0-DF7E14C7D4E4}"/>
              </a:ext>
            </a:extLst>
          </p:cNvPr>
          <p:cNvSpPr>
            <a:spLocks noGrp="1"/>
          </p:cNvSpPr>
          <p:nvPr>
            <p:ph type="title"/>
          </p:nvPr>
        </p:nvSpPr>
        <p:spPr>
          <a:xfrm>
            <a:off x="1478282" y="0"/>
            <a:ext cx="10205718" cy="1076960"/>
          </a:xfrm>
          <a:solidFill>
            <a:schemeClr val="accent1">
              <a:lumMod val="40000"/>
              <a:lumOff val="60000"/>
            </a:schemeClr>
          </a:solidFill>
        </p:spPr>
        <p:txBody>
          <a:bodyPr>
            <a:normAutofit fontScale="90000"/>
          </a:bodyPr>
          <a:lstStyle/>
          <a:p>
            <a:pPr>
              <a:lnSpc>
                <a:spcPct val="107000"/>
              </a:lnSpc>
              <a:spcAft>
                <a:spcPts val="800"/>
              </a:spcAft>
            </a:pPr>
            <a:br>
              <a:rPr lang="en-US" sz="3600" kern="100" dirty="0">
                <a:solidFill>
                  <a:srgbClr val="FF0000"/>
                </a:solidFill>
                <a:effectLst/>
                <a:latin typeface="Bodoni MT Black" panose="02070A03080606020203" pitchFamily="18" charset="0"/>
                <a:ea typeface="Calibri" panose="020F0502020204030204" pitchFamily="34" charset="0"/>
                <a:cs typeface="Mangal" panose="02040503050203030202" pitchFamily="18" charset="0"/>
              </a:rPr>
            </a:br>
            <a:r>
              <a:rPr lang="en-US" sz="3600" kern="100" dirty="0">
                <a:solidFill>
                  <a:srgbClr val="FF0000"/>
                </a:solidFill>
                <a:effectLst/>
                <a:latin typeface="Bodoni MT Black" panose="02070A03080606020203" pitchFamily="18" charset="0"/>
                <a:ea typeface="Calibri" panose="020F0502020204030204" pitchFamily="34" charset="0"/>
                <a:cs typeface="Mangal" panose="02040503050203030202" pitchFamily="18" charset="0"/>
              </a:rPr>
              <a:t>Dr. Radhakrishnan Book Bank</a:t>
            </a:r>
            <a:br>
              <a:rPr lang="en-IN" sz="1800" kern="100" dirty="0">
                <a:solidFill>
                  <a:srgbClr val="FF0000"/>
                </a:solidFill>
                <a:effectLst/>
                <a:latin typeface="Bodoni MT Black" panose="02070A03080606020203" pitchFamily="18" charset="0"/>
                <a:ea typeface="Calibri" panose="020F0502020204030204" pitchFamily="34" charset="0"/>
                <a:cs typeface="Mangal" panose="02040503050203030202" pitchFamily="18" charset="0"/>
              </a:rPr>
            </a:br>
            <a:r>
              <a:rPr lang="en-US" sz="2700" kern="100" dirty="0">
                <a:solidFill>
                  <a:srgbClr val="FF0000"/>
                </a:solidFill>
                <a:effectLst/>
                <a:latin typeface="Bodoni MT Black" panose="02070A03080606020203" pitchFamily="18" charset="0"/>
                <a:ea typeface="Calibri" panose="020F0502020204030204" pitchFamily="34" charset="0"/>
                <a:cs typeface="Mangal" panose="02040503050203030202" pitchFamily="18" charset="0"/>
              </a:rPr>
              <a:t>Govt. College </a:t>
            </a:r>
            <a:r>
              <a:rPr lang="en-US" sz="2700" kern="100" dirty="0" err="1">
                <a:solidFill>
                  <a:srgbClr val="FF0000"/>
                </a:solidFill>
                <a:effectLst/>
                <a:latin typeface="Bodoni MT Black" panose="02070A03080606020203" pitchFamily="18" charset="0"/>
                <a:ea typeface="Calibri" panose="020F0502020204030204" pitchFamily="34" charset="0"/>
                <a:cs typeface="Mangal" panose="02040503050203030202" pitchFamily="18" charset="0"/>
              </a:rPr>
              <a:t>Chowari</a:t>
            </a:r>
            <a:r>
              <a:rPr lang="en-US" sz="2700" kern="100" dirty="0">
                <a:solidFill>
                  <a:srgbClr val="FF0000"/>
                </a:solidFill>
                <a:effectLst/>
                <a:latin typeface="Bodoni MT Black" panose="02070A03080606020203" pitchFamily="18" charset="0"/>
                <a:ea typeface="Calibri" panose="020F0502020204030204" pitchFamily="34" charset="0"/>
                <a:cs typeface="Mangal" panose="02040503050203030202" pitchFamily="18" charset="0"/>
              </a:rPr>
              <a:t> Distt. </a:t>
            </a:r>
            <a:r>
              <a:rPr lang="en-US" sz="2700" kern="100" dirty="0" err="1">
                <a:solidFill>
                  <a:srgbClr val="FF0000"/>
                </a:solidFill>
                <a:effectLst/>
                <a:latin typeface="Bodoni MT Black" panose="02070A03080606020203" pitchFamily="18" charset="0"/>
                <a:ea typeface="Calibri" panose="020F0502020204030204" pitchFamily="34" charset="0"/>
                <a:cs typeface="Mangal" panose="02040503050203030202" pitchFamily="18" charset="0"/>
              </a:rPr>
              <a:t>Chamba</a:t>
            </a:r>
            <a:r>
              <a:rPr lang="en-US" sz="2700" kern="100" dirty="0">
                <a:solidFill>
                  <a:srgbClr val="FF0000"/>
                </a:solidFill>
                <a:effectLst/>
                <a:latin typeface="Bodoni MT Black" panose="02070A03080606020203" pitchFamily="18" charset="0"/>
                <a:ea typeface="Calibri" panose="020F0502020204030204" pitchFamily="34" charset="0"/>
                <a:cs typeface="Mangal" panose="02040503050203030202" pitchFamily="18" charset="0"/>
              </a:rPr>
              <a:t> (H.P)</a:t>
            </a:r>
            <a:br>
              <a:rPr lang="en-IN" sz="1800" kern="100" dirty="0">
                <a:effectLst/>
                <a:latin typeface="Calibri" panose="020F0502020204030204" pitchFamily="34" charset="0"/>
                <a:ea typeface="Calibri" panose="020F0502020204030204" pitchFamily="34" charset="0"/>
                <a:cs typeface="Mangal" panose="02040503050203030202" pitchFamily="18" charset="0"/>
              </a:rPr>
            </a:br>
            <a:endParaRPr lang="en-IN" dirty="0"/>
          </a:p>
        </p:txBody>
      </p:sp>
      <p:sp>
        <p:nvSpPr>
          <p:cNvPr id="3" name="Content Placeholder 2">
            <a:extLst>
              <a:ext uri="{FF2B5EF4-FFF2-40B4-BE49-F238E27FC236}">
                <a16:creationId xmlns:a16="http://schemas.microsoft.com/office/drawing/2014/main" id="{4FD4CCE6-DEB2-F5C8-B0F9-5FC5E1B549E4}"/>
              </a:ext>
            </a:extLst>
          </p:cNvPr>
          <p:cNvSpPr>
            <a:spLocks noGrp="1"/>
          </p:cNvSpPr>
          <p:nvPr>
            <p:ph idx="1"/>
          </p:nvPr>
        </p:nvSpPr>
        <p:spPr>
          <a:xfrm>
            <a:off x="741680" y="1076960"/>
            <a:ext cx="10728960" cy="5059680"/>
          </a:xfrm>
        </p:spPr>
        <p:txBody>
          <a:bodyPr>
            <a:normAutofit fontScale="92500" lnSpcReduction="20000"/>
          </a:bodyPr>
          <a:lstStyle/>
          <a:p>
            <a:pPr algn="just">
              <a:lnSpc>
                <a:spcPct val="150000"/>
              </a:lnSpc>
            </a:pPr>
            <a:r>
              <a:rPr lang="en-US" dirty="0">
                <a:solidFill>
                  <a:schemeClr val="accent6">
                    <a:lumMod val="50000"/>
                  </a:schemeClr>
                </a:solidFill>
                <a:effectLst/>
                <a:latin typeface="Bookman Old Style" panose="02050604050505020204" pitchFamily="18" charset="0"/>
                <a:ea typeface="Calibri" panose="020F0502020204030204" pitchFamily="34" charset="0"/>
                <a:cs typeface="Mangal" panose="02040503050203030202" pitchFamily="18" charset="0"/>
              </a:rPr>
              <a:t>During the session 2023-24, new initiative in the context of College Library has been taken. The College has established Book Bank named as </a:t>
            </a:r>
            <a:r>
              <a:rPr lang="en-US" sz="2600" b="1" dirty="0">
                <a:solidFill>
                  <a:srgbClr val="C00000"/>
                </a:solidFill>
                <a:effectLst/>
                <a:latin typeface="Bookman Old Style" panose="02050604050505020204" pitchFamily="18" charset="0"/>
                <a:ea typeface="Calibri" panose="020F0502020204030204" pitchFamily="34" charset="0"/>
                <a:cs typeface="Mangal" panose="02040503050203030202" pitchFamily="18" charset="0"/>
              </a:rPr>
              <a:t>Dr. Radhakrishnan Book Bank</a:t>
            </a:r>
            <a:r>
              <a:rPr lang="en-US" sz="2600" dirty="0">
                <a:solidFill>
                  <a:srgbClr val="C00000"/>
                </a:solidFill>
                <a:effectLst/>
                <a:latin typeface="Bookman Old Style" panose="02050604050505020204" pitchFamily="18" charset="0"/>
                <a:ea typeface="Calibri" panose="020F0502020204030204" pitchFamily="34" charset="0"/>
                <a:cs typeface="Mangal" panose="02040503050203030202" pitchFamily="18" charset="0"/>
              </a:rPr>
              <a:t>,</a:t>
            </a:r>
            <a:r>
              <a:rPr lang="en-US" sz="2600" dirty="0">
                <a:solidFill>
                  <a:schemeClr val="accent6">
                    <a:lumMod val="50000"/>
                  </a:schemeClr>
                </a:solidFill>
                <a:effectLst/>
                <a:latin typeface="Bookman Old Style" panose="02050604050505020204" pitchFamily="18" charset="0"/>
                <a:ea typeface="Calibri" panose="020F0502020204030204" pitchFamily="34" charset="0"/>
                <a:cs typeface="Mangal" panose="02040503050203030202" pitchFamily="18" charset="0"/>
              </a:rPr>
              <a:t> </a:t>
            </a:r>
            <a:r>
              <a:rPr lang="en-US" dirty="0">
                <a:solidFill>
                  <a:schemeClr val="accent6">
                    <a:lumMod val="50000"/>
                  </a:schemeClr>
                </a:solidFill>
                <a:effectLst/>
                <a:latin typeface="Bookman Old Style" panose="02050604050505020204" pitchFamily="18" charset="0"/>
                <a:ea typeface="Calibri" panose="020F0502020204030204" pitchFamily="34" charset="0"/>
                <a:cs typeface="Mangal" panose="02040503050203030202" pitchFamily="18" charset="0"/>
              </a:rPr>
              <a:t>Govt. College </a:t>
            </a:r>
            <a:r>
              <a:rPr lang="en-US" dirty="0" err="1">
                <a:solidFill>
                  <a:schemeClr val="accent6">
                    <a:lumMod val="50000"/>
                  </a:schemeClr>
                </a:solidFill>
                <a:effectLst/>
                <a:latin typeface="Bookman Old Style" panose="02050604050505020204" pitchFamily="18" charset="0"/>
                <a:ea typeface="Calibri" panose="020F0502020204030204" pitchFamily="34" charset="0"/>
                <a:cs typeface="Mangal" panose="02040503050203030202" pitchFamily="18" charset="0"/>
              </a:rPr>
              <a:t>Chowari</a:t>
            </a:r>
            <a:r>
              <a:rPr lang="en-US" dirty="0">
                <a:solidFill>
                  <a:schemeClr val="accent6">
                    <a:lumMod val="50000"/>
                  </a:schemeClr>
                </a:solidFill>
                <a:effectLst/>
                <a:latin typeface="Bookman Old Style" panose="02050604050505020204" pitchFamily="18" charset="0"/>
                <a:ea typeface="Calibri" panose="020F0502020204030204" pitchFamily="34" charset="0"/>
                <a:cs typeface="Mangal" panose="02040503050203030202" pitchFamily="18" charset="0"/>
              </a:rPr>
              <a:t>. The purpose of establishment of this Book Bank is to provide books to needy and deserving students free of cost (without any Library refundable security). The student can get issued books as per their needs and requirement for the entire session also (if needed).</a:t>
            </a:r>
          </a:p>
          <a:p>
            <a:pPr algn="just">
              <a:lnSpc>
                <a:spcPct val="150000"/>
              </a:lnSpc>
            </a:pPr>
            <a:r>
              <a:rPr lang="en-US" dirty="0">
                <a:solidFill>
                  <a:schemeClr val="accent6">
                    <a:lumMod val="50000"/>
                  </a:schemeClr>
                </a:solidFill>
                <a:latin typeface="Bookman Old Style" panose="02050604050505020204" pitchFamily="18" charset="0"/>
                <a:ea typeface="Calibri" panose="020F0502020204030204" pitchFamily="34" charset="0"/>
                <a:cs typeface="Mangal" panose="02040503050203030202" pitchFamily="18" charset="0"/>
              </a:rPr>
              <a:t>Presently in this book Bank </a:t>
            </a:r>
            <a:r>
              <a:rPr lang="en-US" b="1" dirty="0">
                <a:solidFill>
                  <a:srgbClr val="C00000"/>
                </a:solidFill>
                <a:latin typeface="Bookman Old Style" panose="02050604050505020204" pitchFamily="18" charset="0"/>
                <a:ea typeface="Calibri" panose="020F0502020204030204" pitchFamily="34" charset="0"/>
                <a:cs typeface="Mangal" panose="02040503050203030202" pitchFamily="18" charset="0"/>
              </a:rPr>
              <a:t>300 titles </a:t>
            </a:r>
            <a:r>
              <a:rPr lang="en-US" dirty="0">
                <a:solidFill>
                  <a:schemeClr val="accent6">
                    <a:lumMod val="50000"/>
                  </a:schemeClr>
                </a:solidFill>
                <a:latin typeface="Bookman Old Style" panose="02050604050505020204" pitchFamily="18" charset="0"/>
                <a:ea typeface="Calibri" panose="020F0502020204030204" pitchFamily="34" charset="0"/>
                <a:cs typeface="Mangal" panose="02040503050203030202" pitchFamily="18" charset="0"/>
              </a:rPr>
              <a:t>are available.</a:t>
            </a:r>
            <a:endParaRPr lang="en-IN" dirty="0">
              <a:solidFill>
                <a:schemeClr val="accent6">
                  <a:lumMod val="50000"/>
                </a:schemeClr>
              </a:solidFill>
              <a:latin typeface="Bookman Old Style" panose="02050604050505020204" pitchFamily="18" charset="0"/>
              <a:ea typeface="Calibri" panose="020F0502020204030204" pitchFamily="34" charset="0"/>
              <a:cs typeface="Mangal" panose="02040503050203030202" pitchFamily="18" charset="0"/>
            </a:endParaRPr>
          </a:p>
          <a:p>
            <a:pPr algn="just">
              <a:lnSpc>
                <a:spcPct val="150000"/>
              </a:lnSpc>
            </a:pPr>
            <a:r>
              <a:rPr lang="en-US" dirty="0">
                <a:solidFill>
                  <a:schemeClr val="accent6">
                    <a:lumMod val="50000"/>
                  </a:schemeClr>
                </a:solidFill>
                <a:latin typeface="Bookman Old Style" panose="02050604050505020204" pitchFamily="18" charset="0"/>
                <a:ea typeface="Calibri" panose="020F0502020204030204" pitchFamily="34" charset="0"/>
                <a:cs typeface="Mangal" panose="02040503050203030202" pitchFamily="18" charset="0"/>
              </a:rPr>
              <a:t>All these Books have been contributed by the </a:t>
            </a:r>
            <a:r>
              <a:rPr lang="en-US" b="1" dirty="0">
                <a:solidFill>
                  <a:srgbClr val="C00000"/>
                </a:solidFill>
                <a:latin typeface="Bookman Old Style" panose="02050604050505020204" pitchFamily="18" charset="0"/>
                <a:ea typeface="Calibri" panose="020F0502020204030204" pitchFamily="34" charset="0"/>
                <a:cs typeface="Mangal" panose="02040503050203030202" pitchFamily="18" charset="0"/>
              </a:rPr>
              <a:t>College Faculty </a:t>
            </a:r>
            <a:r>
              <a:rPr lang="en-US" dirty="0">
                <a:solidFill>
                  <a:schemeClr val="accent6">
                    <a:lumMod val="50000"/>
                  </a:schemeClr>
                </a:solidFill>
                <a:latin typeface="Bookman Old Style" panose="02050604050505020204" pitchFamily="18" charset="0"/>
                <a:ea typeface="Calibri" panose="020F0502020204030204" pitchFamily="34" charset="0"/>
                <a:cs typeface="Mangal" panose="02040503050203030202" pitchFamily="18" charset="0"/>
              </a:rPr>
              <a:t>of different courses.</a:t>
            </a:r>
            <a:endParaRPr lang="en-IN" dirty="0">
              <a:solidFill>
                <a:schemeClr val="accent6">
                  <a:lumMod val="50000"/>
                </a:schemeClr>
              </a:solidFill>
              <a:latin typeface="Bookman Old Style" panose="02050604050505020204" pitchFamily="18" charset="0"/>
              <a:ea typeface="Calibri" panose="020F0502020204030204" pitchFamily="34" charset="0"/>
              <a:cs typeface="Mangal" panose="02040503050203030202" pitchFamily="18" charset="0"/>
            </a:endParaRPr>
          </a:p>
          <a:p>
            <a:pPr marL="0" indent="0" algn="just">
              <a:buNone/>
            </a:pPr>
            <a:endParaRPr lang="en-IN" sz="3200" dirty="0">
              <a:solidFill>
                <a:schemeClr val="accent6">
                  <a:lumMod val="50000"/>
                </a:schemeClr>
              </a:solidFill>
              <a:latin typeface="Bookman Old Style" panose="02050604050505020204" pitchFamily="18" charset="0"/>
            </a:endParaRPr>
          </a:p>
        </p:txBody>
      </p:sp>
      <p:pic>
        <p:nvPicPr>
          <p:cNvPr id="4" name="Picture 3" descr="Description: C:\Users\dogra\Desktop\images.jpg">
            <a:extLst>
              <a:ext uri="{FF2B5EF4-FFF2-40B4-BE49-F238E27FC236}">
                <a16:creationId xmlns:a16="http://schemas.microsoft.com/office/drawing/2014/main" id="{DAF67D46-2331-513B-29F9-3C8926B04C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294" y="0"/>
            <a:ext cx="1215628" cy="1076960"/>
          </a:xfrm>
          <a:prstGeom prst="rect">
            <a:avLst/>
          </a:prstGeom>
          <a:noFill/>
          <a:ln w="76200">
            <a:solidFill>
              <a:srgbClr val="0070C0"/>
            </a:solidFill>
          </a:ln>
        </p:spPr>
      </p:pic>
    </p:spTree>
    <p:extLst>
      <p:ext uri="{BB962C8B-B14F-4D97-AF65-F5344CB8AC3E}">
        <p14:creationId xmlns:p14="http://schemas.microsoft.com/office/powerpoint/2010/main" val="3109010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195" y="1433745"/>
            <a:ext cx="10506344" cy="4842768"/>
          </a:xfrm>
          <a:prstGeom prst="rect">
            <a:avLst/>
          </a:prstGeom>
        </p:spPr>
      </p:pic>
      <p:sp>
        <p:nvSpPr>
          <p:cNvPr id="5" name="TextBox 4"/>
          <p:cNvSpPr txBox="1"/>
          <p:nvPr/>
        </p:nvSpPr>
        <p:spPr>
          <a:xfrm>
            <a:off x="2228295" y="807869"/>
            <a:ext cx="7324077" cy="461665"/>
          </a:xfrm>
          <a:prstGeom prst="rect">
            <a:avLst/>
          </a:prstGeom>
          <a:noFill/>
        </p:spPr>
        <p:txBody>
          <a:bodyPr wrap="square" rtlCol="0">
            <a:spAutoFit/>
          </a:bodyPr>
          <a:lstStyle/>
          <a:p>
            <a:r>
              <a:rPr lang="en-IN" sz="2400" b="1" dirty="0">
                <a:latin typeface="Algerian" panose="04020705040A02060702" pitchFamily="82" charset="0"/>
              </a:rPr>
              <a:t>Side View &amp; Back View of College Building</a:t>
            </a:r>
          </a:p>
        </p:txBody>
      </p:sp>
      <p:pic>
        <p:nvPicPr>
          <p:cNvPr id="6" name="Picture 5" descr="Description: C:\Users\dogra\Desktop\images.jpg"/>
          <p:cNvPicPr/>
          <p:nvPr/>
        </p:nvPicPr>
        <p:blipFill>
          <a:blip r:embed="rId3">
            <a:extLst>
              <a:ext uri="{28A0092B-C50C-407E-A947-70E740481C1C}">
                <a14:useLocalDpi xmlns:a14="http://schemas.microsoft.com/office/drawing/2010/main" val="0"/>
              </a:ext>
            </a:extLst>
          </a:blip>
          <a:srcRect/>
          <a:stretch>
            <a:fillRect/>
          </a:stretch>
        </p:blipFill>
        <p:spPr bwMode="auto">
          <a:xfrm>
            <a:off x="166132" y="69733"/>
            <a:ext cx="1129270" cy="912399"/>
          </a:xfrm>
          <a:prstGeom prst="rect">
            <a:avLst/>
          </a:prstGeom>
          <a:noFill/>
          <a:ln w="76200">
            <a:solidFill>
              <a:srgbClr val="0070C0"/>
            </a:solidFill>
          </a:ln>
        </p:spPr>
      </p:pic>
    </p:spTree>
    <p:extLst>
      <p:ext uri="{BB962C8B-B14F-4D97-AF65-F5344CB8AC3E}">
        <p14:creationId xmlns:p14="http://schemas.microsoft.com/office/powerpoint/2010/main" val="3119939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9541" y="115631"/>
            <a:ext cx="10945068" cy="1450350"/>
          </a:xfrm>
          <a:solidFill>
            <a:schemeClr val="accent3">
              <a:lumMod val="60000"/>
              <a:lumOff val="40000"/>
            </a:schemeClr>
          </a:solidFill>
        </p:spPr>
        <p:txBody>
          <a:bodyPr>
            <a:normAutofit/>
          </a:bodyPr>
          <a:lstStyle/>
          <a:p>
            <a:r>
              <a:rPr lang="en-IN" sz="3200" dirty="0"/>
              <a:t>Upgradation of college website and admission through online mode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78592" y="2175028"/>
            <a:ext cx="5381846" cy="302728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955" y="2175029"/>
            <a:ext cx="5500211" cy="3093868"/>
          </a:xfrm>
          <a:prstGeom prst="rect">
            <a:avLst/>
          </a:prstGeom>
        </p:spPr>
      </p:pic>
      <p:pic>
        <p:nvPicPr>
          <p:cNvPr id="6" name="Picture 5" descr="Description: C:\Users\dogra\Desktop\images.jpg"/>
          <p:cNvPicPr/>
          <p:nvPr/>
        </p:nvPicPr>
        <p:blipFill>
          <a:blip r:embed="rId4">
            <a:extLst>
              <a:ext uri="{28A0092B-C50C-407E-A947-70E740481C1C}">
                <a14:useLocalDpi xmlns:a14="http://schemas.microsoft.com/office/drawing/2010/main" val="0"/>
              </a:ext>
            </a:extLst>
          </a:blip>
          <a:srcRect/>
          <a:stretch>
            <a:fillRect/>
          </a:stretch>
        </p:blipFill>
        <p:spPr bwMode="auto">
          <a:xfrm>
            <a:off x="-182894" y="44536"/>
            <a:ext cx="1129270" cy="912399"/>
          </a:xfrm>
          <a:prstGeom prst="rect">
            <a:avLst/>
          </a:prstGeom>
          <a:noFill/>
          <a:ln w="76200">
            <a:solidFill>
              <a:srgbClr val="0070C0"/>
            </a:solidFill>
          </a:ln>
        </p:spPr>
      </p:pic>
    </p:spTree>
    <p:extLst>
      <p:ext uri="{BB962C8B-B14F-4D97-AF65-F5344CB8AC3E}">
        <p14:creationId xmlns:p14="http://schemas.microsoft.com/office/powerpoint/2010/main" val="20875898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771" y="169676"/>
            <a:ext cx="9586603" cy="409951"/>
          </a:xfrm>
          <a:solidFill>
            <a:schemeClr val="accent1">
              <a:lumMod val="40000"/>
              <a:lumOff val="60000"/>
            </a:schemeClr>
          </a:solidFill>
        </p:spPr>
        <p:txBody>
          <a:bodyPr>
            <a:normAutofit fontScale="90000"/>
          </a:bodyPr>
          <a:lstStyle/>
          <a:p>
            <a:br>
              <a:rPr lang="en-US" sz="2200" dirty="0">
                <a:latin typeface="Arial Black" panose="020B0A04020102020204" pitchFamily="34" charset="0"/>
              </a:rPr>
            </a:br>
            <a:r>
              <a:rPr lang="en-US" sz="2200" b="1" dirty="0">
                <a:latin typeface="Arial Black" panose="020B0A04020102020204" pitchFamily="34" charset="0"/>
              </a:rPr>
              <a:t> </a:t>
            </a:r>
            <a:br>
              <a:rPr lang="en-US" sz="2200" b="1" dirty="0">
                <a:latin typeface="Arial Black" panose="020B0A04020102020204" pitchFamily="34" charset="0"/>
              </a:rPr>
            </a:br>
            <a:r>
              <a:rPr lang="en-US" sz="2200" b="1" dirty="0">
                <a:latin typeface="Arial Black" panose="020B0A04020102020204" pitchFamily="34" charset="0"/>
              </a:rPr>
              <a:t>PM-USHA Proposal from GC Chowari</a:t>
            </a:r>
            <a:br>
              <a:rPr lang="en-US" dirty="0"/>
            </a:br>
            <a:endParaRPr lang="en-US" dirty="0"/>
          </a:p>
        </p:txBody>
      </p:sp>
      <p:pic>
        <p:nvPicPr>
          <p:cNvPr id="4" name="Picture 3"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150920" y="169676"/>
            <a:ext cx="1129270" cy="912399"/>
          </a:xfrm>
          <a:prstGeom prst="rect">
            <a:avLst/>
          </a:prstGeom>
          <a:noFill/>
          <a:ln w="76200">
            <a:solidFill>
              <a:srgbClr val="0070C0"/>
            </a:solidFill>
          </a:ln>
        </p:spPr>
      </p:pic>
      <p:graphicFrame>
        <p:nvGraphicFramePr>
          <p:cNvPr id="6" name="Table 5"/>
          <p:cNvGraphicFramePr>
            <a:graphicFrameLocks noGrp="1"/>
          </p:cNvGraphicFramePr>
          <p:nvPr>
            <p:extLst>
              <p:ext uri="{D42A27DB-BD31-4B8C-83A1-F6EECF244321}">
                <p14:modId xmlns:p14="http://schemas.microsoft.com/office/powerpoint/2010/main" val="2425642124"/>
              </p:ext>
            </p:extLst>
          </p:nvPr>
        </p:nvGraphicFramePr>
        <p:xfrm>
          <a:off x="1688563" y="708351"/>
          <a:ext cx="9845336" cy="5290175"/>
        </p:xfrm>
        <a:graphic>
          <a:graphicData uri="http://schemas.openxmlformats.org/drawingml/2006/table">
            <a:tbl>
              <a:tblPr firstRow="1" firstCol="1" bandRow="1">
                <a:tableStyleId>{5C22544A-7EE6-4342-B048-85BDC9FD1C3A}</a:tableStyleId>
              </a:tblPr>
              <a:tblGrid>
                <a:gridCol w="1152291">
                  <a:extLst>
                    <a:ext uri="{9D8B030D-6E8A-4147-A177-3AD203B41FA5}">
                      <a16:colId xmlns:a16="http://schemas.microsoft.com/office/drawing/2014/main" val="3732833642"/>
                    </a:ext>
                  </a:extLst>
                </a:gridCol>
                <a:gridCol w="1020932">
                  <a:extLst>
                    <a:ext uri="{9D8B030D-6E8A-4147-A177-3AD203B41FA5}">
                      <a16:colId xmlns:a16="http://schemas.microsoft.com/office/drawing/2014/main" val="944613753"/>
                    </a:ext>
                  </a:extLst>
                </a:gridCol>
                <a:gridCol w="701336">
                  <a:extLst>
                    <a:ext uri="{9D8B030D-6E8A-4147-A177-3AD203B41FA5}">
                      <a16:colId xmlns:a16="http://schemas.microsoft.com/office/drawing/2014/main" val="148340902"/>
                    </a:ext>
                  </a:extLst>
                </a:gridCol>
                <a:gridCol w="6970777">
                  <a:extLst>
                    <a:ext uri="{9D8B030D-6E8A-4147-A177-3AD203B41FA5}">
                      <a16:colId xmlns:a16="http://schemas.microsoft.com/office/drawing/2014/main" val="4018612918"/>
                    </a:ext>
                  </a:extLst>
                </a:gridCol>
              </a:tblGrid>
              <a:tr h="125875">
                <a:tc>
                  <a:txBody>
                    <a:bodyPr/>
                    <a:lstStyle/>
                    <a:p>
                      <a:pPr>
                        <a:lnSpc>
                          <a:spcPct val="115000"/>
                        </a:lnSpc>
                        <a:spcAft>
                          <a:spcPts val="0"/>
                        </a:spcAft>
                      </a:pPr>
                      <a:r>
                        <a:rPr lang="en-US" sz="1400" dirty="0">
                          <a:solidFill>
                            <a:srgbClr val="FF0000"/>
                          </a:solidFill>
                          <a:effectLst/>
                          <a:latin typeface="Arial Black" panose="020B0A04020102020204" pitchFamily="34" charset="0"/>
                        </a:rPr>
                        <a:t>Head</a:t>
                      </a:r>
                      <a:endParaRPr lang="en-IN" sz="1200" dirty="0">
                        <a:solidFill>
                          <a:srgbClr val="FF0000"/>
                        </a:solidFill>
                        <a:effectLst/>
                        <a:latin typeface="Arial Black" panose="020B0A04020102020204" pitchFamily="34" charset="0"/>
                        <a:ea typeface="Times New Roman" panose="02020603050405020304" pitchFamily="18" charset="0"/>
                        <a:cs typeface="Mangal"/>
                      </a:endParaRPr>
                    </a:p>
                  </a:txBody>
                  <a:tcPr marL="32688" marR="32688" marT="0" marB="0"/>
                </a:tc>
                <a:tc>
                  <a:txBody>
                    <a:bodyPr/>
                    <a:lstStyle/>
                    <a:p>
                      <a:pPr>
                        <a:lnSpc>
                          <a:spcPct val="115000"/>
                        </a:lnSpc>
                        <a:spcAft>
                          <a:spcPts val="0"/>
                        </a:spcAft>
                      </a:pPr>
                      <a:r>
                        <a:rPr lang="en-US" sz="1400" dirty="0">
                          <a:solidFill>
                            <a:srgbClr val="FF0000"/>
                          </a:solidFill>
                          <a:effectLst/>
                          <a:latin typeface="Arial Black" panose="020B0A04020102020204" pitchFamily="34" charset="0"/>
                        </a:rPr>
                        <a:t>Sanction</a:t>
                      </a:r>
                      <a:endParaRPr lang="en-IN" sz="1200" dirty="0">
                        <a:solidFill>
                          <a:srgbClr val="FF0000"/>
                        </a:solidFill>
                        <a:effectLst/>
                        <a:latin typeface="Arial Black" panose="020B0A04020102020204" pitchFamily="34" charset="0"/>
                        <a:ea typeface="Times New Roman" panose="02020603050405020304" pitchFamily="18" charset="0"/>
                        <a:cs typeface="Mangal"/>
                      </a:endParaRPr>
                    </a:p>
                  </a:txBody>
                  <a:tcPr marL="32688" marR="32688" marT="0" marB="0"/>
                </a:tc>
                <a:tc>
                  <a:txBody>
                    <a:bodyPr/>
                    <a:lstStyle/>
                    <a:p>
                      <a:pPr>
                        <a:lnSpc>
                          <a:spcPct val="115000"/>
                        </a:lnSpc>
                        <a:spcAft>
                          <a:spcPts val="0"/>
                        </a:spcAft>
                      </a:pPr>
                      <a:r>
                        <a:rPr lang="en-US" sz="1400" dirty="0">
                          <a:solidFill>
                            <a:srgbClr val="FF0000"/>
                          </a:solidFill>
                          <a:effectLst/>
                          <a:latin typeface="Arial Black" panose="020B0A04020102020204" pitchFamily="34" charset="0"/>
                        </a:rPr>
                        <a:t>S.N</a:t>
                      </a:r>
                      <a:endParaRPr lang="en-IN" sz="1200" dirty="0">
                        <a:solidFill>
                          <a:srgbClr val="FF0000"/>
                        </a:solidFill>
                        <a:effectLst/>
                        <a:latin typeface="Arial Black" panose="020B0A04020102020204" pitchFamily="34" charset="0"/>
                        <a:ea typeface="Times New Roman" panose="02020603050405020304" pitchFamily="18" charset="0"/>
                        <a:cs typeface="Mangal"/>
                      </a:endParaRPr>
                    </a:p>
                  </a:txBody>
                  <a:tcPr marL="32688" marR="32688" marT="0" marB="0"/>
                </a:tc>
                <a:tc>
                  <a:txBody>
                    <a:bodyPr/>
                    <a:lstStyle/>
                    <a:p>
                      <a:pPr>
                        <a:lnSpc>
                          <a:spcPct val="115000"/>
                        </a:lnSpc>
                        <a:spcAft>
                          <a:spcPts val="0"/>
                        </a:spcAft>
                      </a:pPr>
                      <a:r>
                        <a:rPr lang="en-US" sz="1400" dirty="0">
                          <a:solidFill>
                            <a:srgbClr val="FF0000"/>
                          </a:solidFill>
                          <a:effectLst/>
                          <a:latin typeface="Arial Black" panose="020B0A04020102020204" pitchFamily="34" charset="0"/>
                        </a:rPr>
                        <a:t>Items to be Purchased</a:t>
                      </a:r>
                      <a:endParaRPr lang="en-IN" sz="1200" dirty="0">
                        <a:solidFill>
                          <a:srgbClr val="FF0000"/>
                        </a:solidFill>
                        <a:effectLst/>
                        <a:latin typeface="Arial Black" panose="020B0A04020102020204" pitchFamily="34" charset="0"/>
                        <a:ea typeface="Times New Roman" panose="02020603050405020304" pitchFamily="18" charset="0"/>
                        <a:cs typeface="Mangal"/>
                      </a:endParaRPr>
                    </a:p>
                  </a:txBody>
                  <a:tcPr marL="32688" marR="32688" marT="0" marB="0"/>
                </a:tc>
                <a:extLst>
                  <a:ext uri="{0D108BD9-81ED-4DB2-BD59-A6C34878D82A}">
                    <a16:rowId xmlns:a16="http://schemas.microsoft.com/office/drawing/2014/main" val="256971161"/>
                  </a:ext>
                </a:extLst>
              </a:tr>
              <a:tr h="954209">
                <a:tc rowSpan="5">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(I)</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Infrastructure Renovation</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rowSpan="5">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61,00,000/-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01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10 Lac For</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Girls Common Room</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romanLcPeriod"/>
                      </a:pPr>
                      <a:r>
                        <a:rPr lang="en-US" sz="1100" dirty="0">
                          <a:effectLst/>
                          <a:latin typeface="Times New Roman" panose="02020603050405020304" pitchFamily="18" charset="0"/>
                          <a:cs typeface="Times New Roman" panose="02020603050405020304" pitchFamily="18" charset="0"/>
                        </a:rPr>
                        <a:t>Two seater stainless steel bench 20</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romanLcPeriod"/>
                      </a:pPr>
                      <a:r>
                        <a:rPr lang="en-US" sz="1100" dirty="0">
                          <a:effectLst/>
                          <a:latin typeface="Times New Roman" panose="02020603050405020304" pitchFamily="18" charset="0"/>
                          <a:cs typeface="Times New Roman" panose="02020603050405020304" pitchFamily="18" charset="0"/>
                        </a:rPr>
                        <a:t>03 Centre Table</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arabicPeriod"/>
                      </a:pPr>
                      <a:r>
                        <a:rPr lang="en-US" sz="1100" dirty="0">
                          <a:effectLst/>
                          <a:latin typeface="Times New Roman" panose="02020603050405020304" pitchFamily="18" charset="0"/>
                          <a:cs typeface="Times New Roman" panose="02020603050405020304" pitchFamily="18" charset="0"/>
                        </a:rPr>
                        <a:t>Girls Convenience &amp; Facilitation Center</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romanLcPeriod"/>
                      </a:pPr>
                      <a:r>
                        <a:rPr lang="en-US" sz="1100" dirty="0">
                          <a:effectLst/>
                          <a:latin typeface="Times New Roman" panose="02020603050405020304" pitchFamily="18" charset="0"/>
                          <a:cs typeface="Times New Roman" panose="02020603050405020304" pitchFamily="18" charset="0"/>
                        </a:rPr>
                        <a:t>03 Computer</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romanLcPeriod"/>
                      </a:pPr>
                      <a:r>
                        <a:rPr lang="en-US" sz="1100" dirty="0">
                          <a:effectLst/>
                          <a:latin typeface="Times New Roman" panose="02020603050405020304" pitchFamily="18" charset="0"/>
                          <a:cs typeface="Times New Roman" panose="02020603050405020304" pitchFamily="18" charset="0"/>
                        </a:rPr>
                        <a:t>02 Computer Chair</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romanLcPeriod"/>
                      </a:pPr>
                      <a:r>
                        <a:rPr lang="en-US" sz="1100" dirty="0">
                          <a:effectLst/>
                          <a:latin typeface="Times New Roman" panose="02020603050405020304" pitchFamily="18" charset="0"/>
                          <a:cs typeface="Times New Roman" panose="02020603050405020304" pitchFamily="18" charset="0"/>
                        </a:rPr>
                        <a:t>02 Computer Table</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romanLcPeriod"/>
                      </a:pPr>
                      <a:r>
                        <a:rPr lang="en-US" sz="1100" dirty="0">
                          <a:effectLst/>
                          <a:latin typeface="Times New Roman" panose="02020603050405020304" pitchFamily="18" charset="0"/>
                          <a:cs typeface="Times New Roman" panose="02020603050405020304" pitchFamily="18" charset="0"/>
                        </a:rPr>
                        <a:t>01 Printer</a:t>
                      </a:r>
                      <a:endParaRPr lang="en-IN" sz="1200" dirty="0">
                        <a:effectLst/>
                        <a:latin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mj-lt"/>
                        <a:buAutoNum type="romanLcPeriod"/>
                      </a:pPr>
                      <a:r>
                        <a:rPr lang="en-US" sz="1100" dirty="0">
                          <a:effectLst/>
                          <a:latin typeface="Times New Roman" panose="02020603050405020304" pitchFamily="18" charset="0"/>
                          <a:cs typeface="Times New Roman" panose="02020603050405020304" pitchFamily="18" charset="0"/>
                        </a:rPr>
                        <a:t>Networking and Electricity fitting charges in Girls convenience &amp; Facilitation Centre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770486395"/>
                  </a:ext>
                </a:extLst>
              </a:tr>
              <a:tr h="402475">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02</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(2) 21 Lac -IT Lab Furniture (30 Computer Chair, 30Computer Table, Office Table, Office Chair.</a:t>
                      </a:r>
                      <a:endParaRPr lang="en-IN" sz="120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a:effectLst/>
                          <a:latin typeface="Times New Roman" panose="02020603050405020304" pitchFamily="18" charset="0"/>
                          <a:cs typeface="Times New Roman" panose="02020603050405020304" pitchFamily="18" charset="0"/>
                        </a:rPr>
                        <a:t>Mainly for (Girls students)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3141405348"/>
                  </a:ext>
                </a:extLst>
              </a:tr>
              <a:tr h="193402">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03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5 Lac- Repair and renovation of toilets for (Girls students)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2246663362"/>
                  </a:ext>
                </a:extLst>
              </a:tr>
              <a:tr h="299328">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04</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(11) 22Lac -180 Two Seater Benches for 6 ultra modern classrooms for girls students.</a:t>
                      </a:r>
                      <a:endParaRPr lang="en-IN" sz="120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a:effectLst/>
                          <a:latin typeface="Times New Roman" panose="02020603050405020304" pitchFamily="18" charset="0"/>
                          <a:cs typeface="Times New Roman" panose="02020603050405020304" pitchFamily="18" charset="0"/>
                        </a:rPr>
                        <a:t>(Because there are 63% of girls in the college)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2773394536"/>
                  </a:ext>
                </a:extLst>
              </a:tr>
              <a:tr h="237044">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05</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3 Lac- for Internet Lease Line for IT Lab. Girls IT Lab and Girls Convenience &amp; Facilitation Centre)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3210309209"/>
                  </a:ext>
                </a:extLst>
              </a:tr>
              <a:tr h="306643">
                <a:tc rowSpan="4">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      (II)</a:t>
                      </a:r>
                      <a:endParaRPr lang="en-IN" sz="120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a:effectLst/>
                          <a:latin typeface="Times New Roman" panose="02020603050405020304" pitchFamily="18" charset="0"/>
                          <a:cs typeface="Times New Roman" panose="02020603050405020304" pitchFamily="18" charset="0"/>
                        </a:rPr>
                        <a:t>Equipment</a:t>
                      </a:r>
                      <a:endParaRPr lang="en-IN" sz="120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a:effectLst/>
                          <a:latin typeface="Times New Roman" panose="02020603050405020304" pitchFamily="18" charset="0"/>
                          <a:cs typeface="Times New Roman" panose="02020603050405020304" pitchFamily="18" charset="0"/>
                        </a:rPr>
                        <a:t>Procured</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rowSpan="4">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36,00,000/-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01</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rowSpan="2">
                  <a:txBody>
                    <a:bodyPr/>
                    <a:lstStyle/>
                    <a:p>
                      <a:pPr>
                        <a:lnSpc>
                          <a:spcPct val="115000"/>
                        </a:lnSpc>
                        <a:spcBef>
                          <a:spcPts val="1200"/>
                        </a:spcBef>
                        <a:spcAft>
                          <a:spcPts val="0"/>
                        </a:spcAft>
                      </a:pPr>
                      <a:r>
                        <a:rPr lang="en-US" sz="1100">
                          <a:effectLst/>
                          <a:latin typeface="Times New Roman" panose="02020603050405020304" pitchFamily="18" charset="0"/>
                          <a:cs typeface="Times New Roman" panose="02020603050405020304" pitchFamily="18" charset="0"/>
                        </a:rPr>
                        <a:t>30 Computer (30x90,000 = 27,00,000/-)</a:t>
                      </a:r>
                      <a:endParaRPr lang="en-IN" sz="1200">
                        <a:effectLst/>
                        <a:latin typeface="Times New Roman" panose="02020603050405020304" pitchFamily="18" charset="0"/>
                        <a:cs typeface="Times New Roman" panose="02020603050405020304" pitchFamily="18" charset="0"/>
                      </a:endParaRPr>
                    </a:p>
                    <a:p>
                      <a:pPr>
                        <a:lnSpc>
                          <a:spcPct val="115000"/>
                        </a:lnSpc>
                        <a:spcBef>
                          <a:spcPts val="1200"/>
                        </a:spcBef>
                        <a:spcAft>
                          <a:spcPts val="0"/>
                        </a:spcAft>
                      </a:pPr>
                      <a:r>
                        <a:rPr lang="en-US" sz="1100">
                          <a:effectLst/>
                          <a:latin typeface="Times New Roman" panose="02020603050405020304" pitchFamily="18" charset="0"/>
                          <a:cs typeface="Times New Roman" panose="02020603050405020304" pitchFamily="18" charset="0"/>
                        </a:rPr>
                        <a:t>30 For IT Lab mainly for girls students (Because there are 63% of girls in the college)</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2848279394"/>
                  </a:ext>
                </a:extLst>
              </a:tr>
              <a:tr h="123102">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dirty="0" err="1">
                          <a:effectLst/>
                          <a:latin typeface="Times New Roman" panose="02020603050405020304" pitchFamily="18" charset="0"/>
                          <a:cs typeface="Times New Roman" panose="02020603050405020304" pitchFamily="18" charset="0"/>
                        </a:rPr>
                        <a:t>i</a:t>
                      </a:r>
                      <a:r>
                        <a:rPr lang="en-US" sz="1100" dirty="0">
                          <a:effectLst/>
                          <a:latin typeface="Times New Roman" panose="02020603050405020304" pitchFamily="18" charset="0"/>
                          <a:cs typeface="Times New Roman" panose="02020603050405020304" pitchFamily="18" charset="0"/>
                        </a:rPr>
                        <a:t>.</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vMerge="1">
                  <a:txBody>
                    <a:bodyPr/>
                    <a:lstStyle/>
                    <a:p>
                      <a:endParaRPr lang="en-IN"/>
                    </a:p>
                  </a:txBody>
                  <a:tcPr/>
                </a:tc>
                <a:extLst>
                  <a:ext uri="{0D108BD9-81ED-4DB2-BD59-A6C34878D82A}">
                    <a16:rowId xmlns:a16="http://schemas.microsoft.com/office/drawing/2014/main" val="2582498336"/>
                  </a:ext>
                </a:extLst>
              </a:tr>
              <a:tr h="268790">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02</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Bef>
                          <a:spcPts val="1200"/>
                        </a:spcBef>
                        <a:spcAft>
                          <a:spcPts val="0"/>
                        </a:spcAft>
                      </a:pPr>
                      <a:r>
                        <a:rPr lang="en-US" sz="1100" dirty="0">
                          <a:effectLst/>
                          <a:latin typeface="Times New Roman" panose="02020603050405020304" pitchFamily="18" charset="0"/>
                          <a:cs typeface="Times New Roman" panose="02020603050405020304" pitchFamily="18" charset="0"/>
                        </a:rPr>
                        <a:t>4.5 Lac- Botany Lab Equipment.(Because there are more than 90% of Girls Students)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2941770704"/>
                  </a:ext>
                </a:extLst>
              </a:tr>
              <a:tr h="215033">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03</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Bef>
                          <a:spcPts val="1200"/>
                        </a:spcBef>
                        <a:spcAft>
                          <a:spcPts val="0"/>
                        </a:spcAft>
                      </a:pPr>
                      <a:r>
                        <a:rPr lang="en-US" sz="1100" dirty="0">
                          <a:effectLst/>
                          <a:latin typeface="Times New Roman" panose="02020603050405020304" pitchFamily="18" charset="0"/>
                          <a:cs typeface="Times New Roman" panose="02020603050405020304" pitchFamily="18" charset="0"/>
                        </a:rPr>
                        <a:t>4.5 Lac- Zoology Lab Equipment.(Because there are more than 90% of Girls Students)</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2801706877"/>
                  </a:ext>
                </a:extLst>
              </a:tr>
              <a:tr h="325809">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     III(1)</a:t>
                      </a:r>
                      <a:endParaRPr lang="en-IN" sz="120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a:effectLst/>
                          <a:latin typeface="Times New Roman" panose="02020603050405020304" pitchFamily="18" charset="0"/>
                          <a:cs typeface="Times New Roman" panose="02020603050405020304" pitchFamily="18" charset="0"/>
                        </a:rPr>
                        <a:t>Workshop</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marL="342900" lvl="0" indent="-342900">
                        <a:lnSpc>
                          <a:spcPct val="115000"/>
                        </a:lnSpc>
                        <a:spcAft>
                          <a:spcPts val="0"/>
                        </a:spcAft>
                        <a:buFont typeface="+mj-lt"/>
                        <a:buAutoNum type="arabicParenR"/>
                      </a:pPr>
                      <a:r>
                        <a:rPr lang="en-US" sz="1100" dirty="0">
                          <a:effectLst/>
                          <a:latin typeface="Times New Roman" panose="02020603050405020304" pitchFamily="18" charset="0"/>
                          <a:cs typeface="Times New Roman" panose="02020603050405020304" pitchFamily="18" charset="0"/>
                        </a:rPr>
                        <a:t>2,00,000/-</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3292171929"/>
                  </a:ext>
                </a:extLst>
              </a:tr>
              <a:tr h="373868">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   IV (1)</a:t>
                      </a:r>
                      <a:endParaRPr lang="en-IN" sz="1200">
                        <a:effectLst/>
                        <a:latin typeface="Times New Roman" panose="02020603050405020304" pitchFamily="18" charset="0"/>
                        <a:cs typeface="Times New Roman" panose="02020603050405020304" pitchFamily="18" charset="0"/>
                      </a:endParaRPr>
                    </a:p>
                    <a:p>
                      <a:pPr>
                        <a:lnSpc>
                          <a:spcPct val="115000"/>
                        </a:lnSpc>
                        <a:spcAft>
                          <a:spcPts val="0"/>
                        </a:spcAft>
                      </a:pPr>
                      <a:r>
                        <a:rPr lang="en-US" sz="1100">
                          <a:effectLst/>
                          <a:latin typeface="Times New Roman" panose="02020603050405020304" pitchFamily="18" charset="0"/>
                          <a:cs typeface="Times New Roman" panose="02020603050405020304" pitchFamily="18" charset="0"/>
                        </a:rPr>
                        <a:t>Remedial Class</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marL="342900" lvl="0" indent="-342900">
                        <a:lnSpc>
                          <a:spcPct val="115000"/>
                        </a:lnSpc>
                        <a:spcAft>
                          <a:spcPts val="0"/>
                        </a:spcAft>
                        <a:buFont typeface="+mj-lt"/>
                        <a:buAutoNum type="arabicParenR"/>
                      </a:pPr>
                      <a:r>
                        <a:rPr lang="en-US" sz="1100">
                          <a:effectLst/>
                          <a:latin typeface="Times New Roman" panose="02020603050405020304" pitchFamily="18" charset="0"/>
                          <a:cs typeface="Times New Roman" panose="02020603050405020304" pitchFamily="18" charset="0"/>
                        </a:rPr>
                        <a:t>3,00,000/-</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2306960478"/>
                  </a:ext>
                </a:extLst>
              </a:tr>
              <a:tr h="181391">
                <a:tc>
                  <a:txBody>
                    <a:bodyPr/>
                    <a:lstStyle/>
                    <a:p>
                      <a:pPr>
                        <a:lnSpc>
                          <a:spcPct val="115000"/>
                        </a:lnSpc>
                        <a:spcAft>
                          <a:spcPts val="0"/>
                        </a:spcAft>
                      </a:pPr>
                      <a:r>
                        <a:rPr lang="en-US" sz="1100">
                          <a:effectLst/>
                          <a:latin typeface="Times New Roman" panose="02020603050405020304" pitchFamily="18" charset="0"/>
                          <a:cs typeface="Times New Roman" panose="02020603050405020304" pitchFamily="18" charset="0"/>
                        </a:rPr>
                        <a:t>Total</a:t>
                      </a:r>
                      <a:endParaRPr lang="en-I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200" b="1" dirty="0">
                          <a:effectLst/>
                          <a:latin typeface="Times New Roman" panose="02020603050405020304" pitchFamily="18" charset="0"/>
                          <a:cs typeface="Times New Roman" panose="02020603050405020304" pitchFamily="18" charset="0"/>
                        </a:rPr>
                        <a:t>1,02,00000/-</a:t>
                      </a:r>
                      <a:endParaRPr lang="en-IN"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tc>
                  <a:txBody>
                    <a:bodyPr/>
                    <a:lstStyle/>
                    <a:p>
                      <a:pPr>
                        <a:lnSpc>
                          <a:spcPct val="115000"/>
                        </a:lnSpc>
                        <a:spcAft>
                          <a:spcPts val="0"/>
                        </a:spcAft>
                      </a:pPr>
                      <a:r>
                        <a:rPr lang="en-US" sz="1100" dirty="0">
                          <a:effectLst/>
                          <a:latin typeface="Times New Roman" panose="02020603050405020304" pitchFamily="18" charset="0"/>
                          <a:cs typeface="Times New Roman" panose="02020603050405020304" pitchFamily="18" charset="0"/>
                        </a:rPr>
                        <a:t> </a:t>
                      </a:r>
                      <a:endParaRPr lang="en-I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688" marR="32688" marT="0" marB="0"/>
                </a:tc>
                <a:extLst>
                  <a:ext uri="{0D108BD9-81ED-4DB2-BD59-A6C34878D82A}">
                    <a16:rowId xmlns:a16="http://schemas.microsoft.com/office/drawing/2014/main" val="2021235298"/>
                  </a:ext>
                </a:extLst>
              </a:tr>
            </a:tbl>
          </a:graphicData>
        </a:graphic>
      </p:graphicFrame>
    </p:spTree>
    <p:extLst>
      <p:ext uri="{BB962C8B-B14F-4D97-AF65-F5344CB8AC3E}">
        <p14:creationId xmlns:p14="http://schemas.microsoft.com/office/powerpoint/2010/main" val="1354355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956" y="-115409"/>
            <a:ext cx="9601196" cy="598093"/>
          </a:xfrm>
        </p:spPr>
        <p:txBody>
          <a:bodyPr>
            <a:normAutofit fontScale="90000"/>
          </a:bodyPr>
          <a:lstStyle/>
          <a:p>
            <a:r>
              <a:rPr lang="en-IN" b="1" dirty="0"/>
              <a:t>Scholarships</a:t>
            </a:r>
            <a:r>
              <a:rPr lang="hi-IN" b="1" dirty="0"/>
              <a:t>/</a:t>
            </a:r>
            <a:r>
              <a:rPr lang="en-IN" b="1" dirty="0"/>
              <a:t>Incentives</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2177481"/>
              </p:ext>
            </p:extLst>
          </p:nvPr>
        </p:nvGraphicFramePr>
        <p:xfrm>
          <a:off x="1180728" y="1020933"/>
          <a:ext cx="10058401" cy="4398163"/>
        </p:xfrm>
        <a:graphic>
          <a:graphicData uri="http://schemas.openxmlformats.org/drawingml/2006/table">
            <a:tbl>
              <a:tblPr firstRow="1" firstCol="1" bandRow="1">
                <a:tableStyleId>{5C22544A-7EE6-4342-B048-85BDC9FD1C3A}</a:tableStyleId>
              </a:tblPr>
              <a:tblGrid>
                <a:gridCol w="1860642">
                  <a:extLst>
                    <a:ext uri="{9D8B030D-6E8A-4147-A177-3AD203B41FA5}">
                      <a16:colId xmlns:a16="http://schemas.microsoft.com/office/drawing/2014/main" val="3775002394"/>
                    </a:ext>
                  </a:extLst>
                </a:gridCol>
                <a:gridCol w="577021">
                  <a:extLst>
                    <a:ext uri="{9D8B030D-6E8A-4147-A177-3AD203B41FA5}">
                      <a16:colId xmlns:a16="http://schemas.microsoft.com/office/drawing/2014/main" val="1046738321"/>
                    </a:ext>
                  </a:extLst>
                </a:gridCol>
                <a:gridCol w="577021">
                  <a:extLst>
                    <a:ext uri="{9D8B030D-6E8A-4147-A177-3AD203B41FA5}">
                      <a16:colId xmlns:a16="http://schemas.microsoft.com/office/drawing/2014/main" val="1837656042"/>
                    </a:ext>
                  </a:extLst>
                </a:gridCol>
                <a:gridCol w="646870">
                  <a:extLst>
                    <a:ext uri="{9D8B030D-6E8A-4147-A177-3AD203B41FA5}">
                      <a16:colId xmlns:a16="http://schemas.microsoft.com/office/drawing/2014/main" val="3537922333"/>
                    </a:ext>
                  </a:extLst>
                </a:gridCol>
                <a:gridCol w="648898">
                  <a:extLst>
                    <a:ext uri="{9D8B030D-6E8A-4147-A177-3AD203B41FA5}">
                      <a16:colId xmlns:a16="http://schemas.microsoft.com/office/drawing/2014/main" val="754842509"/>
                    </a:ext>
                  </a:extLst>
                </a:gridCol>
                <a:gridCol w="576009">
                  <a:extLst>
                    <a:ext uri="{9D8B030D-6E8A-4147-A177-3AD203B41FA5}">
                      <a16:colId xmlns:a16="http://schemas.microsoft.com/office/drawing/2014/main" val="1782417651"/>
                    </a:ext>
                  </a:extLst>
                </a:gridCol>
                <a:gridCol w="744055">
                  <a:extLst>
                    <a:ext uri="{9D8B030D-6E8A-4147-A177-3AD203B41FA5}">
                      <a16:colId xmlns:a16="http://schemas.microsoft.com/office/drawing/2014/main" val="1320164626"/>
                    </a:ext>
                  </a:extLst>
                </a:gridCol>
                <a:gridCol w="1115576">
                  <a:extLst>
                    <a:ext uri="{9D8B030D-6E8A-4147-A177-3AD203B41FA5}">
                      <a16:colId xmlns:a16="http://schemas.microsoft.com/office/drawing/2014/main" val="3081446552"/>
                    </a:ext>
                  </a:extLst>
                </a:gridCol>
                <a:gridCol w="1154044">
                  <a:extLst>
                    <a:ext uri="{9D8B030D-6E8A-4147-A177-3AD203B41FA5}">
                      <a16:colId xmlns:a16="http://schemas.microsoft.com/office/drawing/2014/main" val="3201727405"/>
                    </a:ext>
                  </a:extLst>
                </a:gridCol>
                <a:gridCol w="1154044">
                  <a:extLst>
                    <a:ext uri="{9D8B030D-6E8A-4147-A177-3AD203B41FA5}">
                      <a16:colId xmlns:a16="http://schemas.microsoft.com/office/drawing/2014/main" val="546546706"/>
                    </a:ext>
                  </a:extLst>
                </a:gridCol>
                <a:gridCol w="1004221">
                  <a:extLst>
                    <a:ext uri="{9D8B030D-6E8A-4147-A177-3AD203B41FA5}">
                      <a16:colId xmlns:a16="http://schemas.microsoft.com/office/drawing/2014/main" val="2653428859"/>
                    </a:ext>
                  </a:extLst>
                </a:gridCol>
              </a:tblGrid>
              <a:tr h="414433">
                <a:tc gridSpan="11">
                  <a:txBody>
                    <a:bodyPr/>
                    <a:lstStyle/>
                    <a:p>
                      <a:pPr algn="ctr">
                        <a:lnSpc>
                          <a:spcPct val="115000"/>
                        </a:lnSpc>
                        <a:spcAft>
                          <a:spcPts val="0"/>
                        </a:spcAft>
                      </a:pPr>
                      <a:r>
                        <a:rPr lang="en-US" sz="2000" dirty="0">
                          <a:effectLst/>
                        </a:rPr>
                        <a:t>Total number of scholarship application verified at college level from 2018-19 to 2022-23</a:t>
                      </a:r>
                      <a:endParaRPr lang="en-IN" sz="1800" dirty="0">
                        <a:effectLst/>
                        <a:latin typeface="Calibri" panose="020F0502020204030204" pitchFamily="34" charset="0"/>
                        <a:ea typeface="Times New Roman" panose="02020603050405020304" pitchFamily="18" charset="0"/>
                        <a:cs typeface="Mangal"/>
                      </a:endParaRPr>
                    </a:p>
                  </a:txBody>
                  <a:tcPr marL="68580" marR="68580" marT="0" marB="0" anchor="b"/>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730308913"/>
                  </a:ext>
                </a:extLst>
              </a:tr>
              <a:tr h="487312">
                <a:tc>
                  <a:txBody>
                    <a:bodyPr/>
                    <a:lstStyle/>
                    <a:p>
                      <a:pPr algn="l">
                        <a:lnSpc>
                          <a:spcPct val="115000"/>
                        </a:lnSpc>
                        <a:spcAft>
                          <a:spcPts val="0"/>
                        </a:spcAft>
                      </a:pPr>
                      <a:r>
                        <a:rPr lang="en-US" sz="1600" dirty="0">
                          <a:effectLst/>
                        </a:rPr>
                        <a:t>Session/Category</a:t>
                      </a:r>
                      <a:endParaRPr lang="en-IN" sz="1600" dirty="0">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800" b="1">
                          <a:effectLst/>
                        </a:rPr>
                        <a:t>SC</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800" b="1">
                          <a:effectLst/>
                        </a:rPr>
                        <a:t>ST</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800" b="1">
                          <a:effectLst/>
                        </a:rPr>
                        <a:t>OBC</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600" b="1">
                          <a:effectLst/>
                        </a:rPr>
                        <a:t>IRDP</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600" b="1">
                          <a:effectLst/>
                        </a:rPr>
                        <a:t>EBC</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600" b="1">
                          <a:effectLst/>
                        </a:rPr>
                        <a:t>KCCY</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800" b="1">
                          <a:effectLst/>
                        </a:rPr>
                        <a:t>Disability</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800" b="1">
                          <a:effectLst/>
                        </a:rPr>
                        <a:t>INSPIRE</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800" b="1">
                          <a:effectLst/>
                        </a:rPr>
                        <a:t>Others</a:t>
                      </a:r>
                      <a:endParaRPr lang="en-IN" sz="2800" b="1">
                        <a:effectLst/>
                      </a:endParaRPr>
                    </a:p>
                    <a:p>
                      <a:pPr algn="l">
                        <a:lnSpc>
                          <a:spcPct val="115000"/>
                        </a:lnSpc>
                        <a:spcAft>
                          <a:spcPts val="0"/>
                        </a:spcAft>
                      </a:pPr>
                      <a:r>
                        <a:rPr lang="en-US" sz="1800" b="1">
                          <a:effectLst/>
                        </a:rPr>
                        <a:t>(PTA)</a:t>
                      </a:r>
                      <a:endParaRPr lang="en-IN" sz="2800" b="1">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l">
                        <a:lnSpc>
                          <a:spcPct val="115000"/>
                        </a:lnSpc>
                        <a:spcAft>
                          <a:spcPts val="0"/>
                        </a:spcAft>
                      </a:pPr>
                      <a:r>
                        <a:rPr lang="en-US" sz="1800" b="1" dirty="0">
                          <a:effectLst/>
                        </a:rPr>
                        <a:t>Total</a:t>
                      </a:r>
                      <a:endParaRPr lang="en-IN" sz="2800" b="1" dirty="0">
                        <a:effectLst/>
                        <a:latin typeface="Calibri" panose="020F0502020204030204" pitchFamily="34" charset="0"/>
                        <a:ea typeface="Times New Roman" panose="02020603050405020304" pitchFamily="18" charset="0"/>
                        <a:cs typeface="Mangal"/>
                      </a:endParaRPr>
                    </a:p>
                  </a:txBody>
                  <a:tcPr marL="68580" marR="68580" marT="0" marB="0" anchor="b"/>
                </a:tc>
                <a:extLst>
                  <a:ext uri="{0D108BD9-81ED-4DB2-BD59-A6C34878D82A}">
                    <a16:rowId xmlns:a16="http://schemas.microsoft.com/office/drawing/2014/main" val="3243893606"/>
                  </a:ext>
                </a:extLst>
              </a:tr>
              <a:tr h="673683">
                <a:tc>
                  <a:txBody>
                    <a:bodyPr/>
                    <a:lstStyle/>
                    <a:p>
                      <a:pPr algn="ctr">
                        <a:lnSpc>
                          <a:spcPct val="115000"/>
                        </a:lnSpc>
                        <a:spcAft>
                          <a:spcPts val="0"/>
                        </a:spcAft>
                      </a:pPr>
                      <a:r>
                        <a:rPr lang="en-US" sz="1800">
                          <a:effectLst/>
                        </a:rPr>
                        <a:t>2018-19</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ctr">
                        <a:lnSpc>
                          <a:spcPct val="115000"/>
                        </a:lnSpc>
                        <a:spcAft>
                          <a:spcPts val="0"/>
                        </a:spcAft>
                      </a:pPr>
                      <a:r>
                        <a:rPr lang="en-US" sz="1800">
                          <a:effectLst/>
                        </a:rPr>
                        <a:t>2</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26</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3</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5</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dirty="0">
                          <a:effectLst/>
                        </a:rPr>
                        <a:t>9</a:t>
                      </a:r>
                      <a:endParaRPr lang="en-IN" sz="1600" dirty="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dirty="0">
                          <a:effectLst/>
                        </a:rPr>
                        <a:t>0</a:t>
                      </a:r>
                      <a:endParaRPr lang="en-IN" sz="1600" dirty="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3</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2400" b="1">
                          <a:effectLst/>
                        </a:rPr>
                        <a:t>49</a:t>
                      </a:r>
                      <a:endParaRPr lang="en-IN" sz="2000" b="1">
                        <a:effectLst/>
                        <a:latin typeface="Calibri" panose="020F0502020204030204" pitchFamily="34" charset="0"/>
                        <a:ea typeface="Times New Roman" panose="02020603050405020304" pitchFamily="18" charset="0"/>
                        <a:cs typeface="Mangal"/>
                      </a:endParaRPr>
                    </a:p>
                  </a:txBody>
                  <a:tcPr marL="68580" marR="68580" marT="0" marB="0" anchor="ctr"/>
                </a:tc>
                <a:extLst>
                  <a:ext uri="{0D108BD9-81ED-4DB2-BD59-A6C34878D82A}">
                    <a16:rowId xmlns:a16="http://schemas.microsoft.com/office/drawing/2014/main" val="2941495237"/>
                  </a:ext>
                </a:extLst>
              </a:tr>
              <a:tr h="673683">
                <a:tc>
                  <a:txBody>
                    <a:bodyPr/>
                    <a:lstStyle/>
                    <a:p>
                      <a:pPr algn="ctr">
                        <a:lnSpc>
                          <a:spcPct val="115000"/>
                        </a:lnSpc>
                        <a:spcAft>
                          <a:spcPts val="0"/>
                        </a:spcAft>
                      </a:pPr>
                      <a:r>
                        <a:rPr lang="en-US" sz="1800">
                          <a:effectLst/>
                        </a:rPr>
                        <a:t>2019-20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ctr">
                        <a:lnSpc>
                          <a:spcPct val="115000"/>
                        </a:lnSpc>
                        <a:spcAft>
                          <a:spcPts val="0"/>
                        </a:spcAft>
                      </a:pPr>
                      <a:r>
                        <a:rPr lang="en-US" sz="1800">
                          <a:effectLst/>
                        </a:rPr>
                        <a:t>1</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12</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2</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2400" b="1">
                          <a:effectLst/>
                        </a:rPr>
                        <a:t>36</a:t>
                      </a:r>
                      <a:endParaRPr lang="en-IN" sz="2000" b="1">
                        <a:effectLst/>
                        <a:latin typeface="Calibri" panose="020F0502020204030204" pitchFamily="34" charset="0"/>
                        <a:ea typeface="Times New Roman" panose="02020603050405020304" pitchFamily="18" charset="0"/>
                        <a:cs typeface="Mangal"/>
                      </a:endParaRPr>
                    </a:p>
                  </a:txBody>
                  <a:tcPr marL="68580" marR="68580" marT="0" marB="0" anchor="ctr"/>
                </a:tc>
                <a:extLst>
                  <a:ext uri="{0D108BD9-81ED-4DB2-BD59-A6C34878D82A}">
                    <a16:rowId xmlns:a16="http://schemas.microsoft.com/office/drawing/2014/main" val="4241532907"/>
                  </a:ext>
                </a:extLst>
              </a:tr>
              <a:tr h="673683">
                <a:tc>
                  <a:txBody>
                    <a:bodyPr/>
                    <a:lstStyle/>
                    <a:p>
                      <a:pPr algn="ctr">
                        <a:lnSpc>
                          <a:spcPct val="115000"/>
                        </a:lnSpc>
                        <a:spcAft>
                          <a:spcPts val="0"/>
                        </a:spcAft>
                      </a:pPr>
                      <a:r>
                        <a:rPr lang="en-US" sz="1800">
                          <a:effectLst/>
                        </a:rPr>
                        <a:t>2020-21</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ctr">
                        <a:lnSpc>
                          <a:spcPct val="115000"/>
                        </a:lnSpc>
                        <a:spcAft>
                          <a:spcPts val="0"/>
                        </a:spcAft>
                      </a:pPr>
                      <a:r>
                        <a:rPr lang="en-US" sz="1800">
                          <a:effectLst/>
                        </a:rPr>
                        <a:t>3</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14</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12</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2400" b="1">
                          <a:effectLst/>
                        </a:rPr>
                        <a:t>30</a:t>
                      </a:r>
                      <a:endParaRPr lang="en-IN" sz="2000" b="1">
                        <a:effectLst/>
                        <a:latin typeface="Calibri" panose="020F0502020204030204" pitchFamily="34" charset="0"/>
                        <a:ea typeface="Times New Roman" panose="02020603050405020304" pitchFamily="18" charset="0"/>
                        <a:cs typeface="Mangal"/>
                      </a:endParaRPr>
                    </a:p>
                  </a:txBody>
                  <a:tcPr marL="68580" marR="68580" marT="0" marB="0" anchor="ctr"/>
                </a:tc>
                <a:extLst>
                  <a:ext uri="{0D108BD9-81ED-4DB2-BD59-A6C34878D82A}">
                    <a16:rowId xmlns:a16="http://schemas.microsoft.com/office/drawing/2014/main" val="4206312330"/>
                  </a:ext>
                </a:extLst>
              </a:tr>
              <a:tr h="673683">
                <a:tc>
                  <a:txBody>
                    <a:bodyPr/>
                    <a:lstStyle/>
                    <a:p>
                      <a:pPr algn="ctr">
                        <a:lnSpc>
                          <a:spcPct val="115000"/>
                        </a:lnSpc>
                        <a:spcAft>
                          <a:spcPts val="0"/>
                        </a:spcAft>
                      </a:pPr>
                      <a:r>
                        <a:rPr lang="en-US" sz="1800">
                          <a:effectLst/>
                        </a:rPr>
                        <a:t>2021-22</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ctr">
                        <a:lnSpc>
                          <a:spcPct val="115000"/>
                        </a:lnSpc>
                        <a:spcAft>
                          <a:spcPts val="0"/>
                        </a:spcAft>
                      </a:pPr>
                      <a:r>
                        <a:rPr lang="en-US" sz="1800">
                          <a:effectLst/>
                        </a:rPr>
                        <a:t>4</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44</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6</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1</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2</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8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2400" b="1">
                          <a:effectLst/>
                        </a:rPr>
                        <a:t>68</a:t>
                      </a:r>
                      <a:endParaRPr lang="en-IN" sz="2000" b="1">
                        <a:effectLst/>
                        <a:latin typeface="Calibri" panose="020F0502020204030204" pitchFamily="34" charset="0"/>
                        <a:ea typeface="Times New Roman" panose="02020603050405020304" pitchFamily="18" charset="0"/>
                        <a:cs typeface="Mangal"/>
                      </a:endParaRPr>
                    </a:p>
                  </a:txBody>
                  <a:tcPr marL="68580" marR="68580" marT="0" marB="0" anchor="ctr"/>
                </a:tc>
                <a:extLst>
                  <a:ext uri="{0D108BD9-81ED-4DB2-BD59-A6C34878D82A}">
                    <a16:rowId xmlns:a16="http://schemas.microsoft.com/office/drawing/2014/main" val="4085130866"/>
                  </a:ext>
                </a:extLst>
              </a:tr>
              <a:tr h="673683">
                <a:tc>
                  <a:txBody>
                    <a:bodyPr/>
                    <a:lstStyle/>
                    <a:p>
                      <a:pPr algn="ctr">
                        <a:lnSpc>
                          <a:spcPct val="115000"/>
                        </a:lnSpc>
                        <a:spcAft>
                          <a:spcPts val="0"/>
                        </a:spcAft>
                      </a:pPr>
                      <a:r>
                        <a:rPr lang="en-US" sz="1800">
                          <a:effectLst/>
                        </a:rPr>
                        <a:t>2022-23</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b"/>
                </a:tc>
                <a:tc>
                  <a:txBody>
                    <a:bodyPr/>
                    <a:lstStyle/>
                    <a:p>
                      <a:pPr algn="ctr">
                        <a:lnSpc>
                          <a:spcPct val="115000"/>
                        </a:lnSpc>
                        <a:spcAft>
                          <a:spcPts val="0"/>
                        </a:spcAft>
                      </a:pPr>
                      <a:r>
                        <a:rPr lang="en-US" sz="1600">
                          <a:effectLst/>
                        </a:rPr>
                        <a:t>25</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600">
                          <a:effectLst/>
                        </a:rPr>
                        <a:t>159</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600">
                          <a:effectLst/>
                        </a:rPr>
                        <a:t>10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6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600">
                          <a:effectLst/>
                        </a:rPr>
                        <a:t>36</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600">
                          <a:effectLst/>
                        </a:rPr>
                        <a:t>13</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600">
                          <a:effectLst/>
                        </a:rPr>
                        <a:t>1</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600">
                          <a:effectLst/>
                        </a:rPr>
                        <a:t>0</a:t>
                      </a:r>
                      <a:endParaRPr lang="en-IN" sz="160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1600" dirty="0">
                          <a:effectLst/>
                        </a:rPr>
                        <a:t>0</a:t>
                      </a:r>
                      <a:endParaRPr lang="en-IN" sz="1600" dirty="0">
                        <a:effectLst/>
                        <a:latin typeface="Calibri" panose="020F0502020204030204" pitchFamily="34" charset="0"/>
                        <a:ea typeface="Times New Roman" panose="02020603050405020304" pitchFamily="18" charset="0"/>
                        <a:cs typeface="Mangal"/>
                      </a:endParaRPr>
                    </a:p>
                  </a:txBody>
                  <a:tcPr marL="68580" marR="68580" marT="0" marB="0" anchor="ctr"/>
                </a:tc>
                <a:tc>
                  <a:txBody>
                    <a:bodyPr/>
                    <a:lstStyle/>
                    <a:p>
                      <a:pPr algn="ctr">
                        <a:lnSpc>
                          <a:spcPct val="115000"/>
                        </a:lnSpc>
                        <a:spcAft>
                          <a:spcPts val="0"/>
                        </a:spcAft>
                      </a:pPr>
                      <a:r>
                        <a:rPr lang="en-US" sz="2000" b="1" dirty="0">
                          <a:effectLst/>
                        </a:rPr>
                        <a:t>244</a:t>
                      </a:r>
                      <a:endParaRPr lang="en-IN" sz="2000" b="1" dirty="0">
                        <a:effectLst/>
                        <a:latin typeface="Calibri" panose="020F0502020204030204" pitchFamily="34" charset="0"/>
                        <a:ea typeface="Times New Roman" panose="02020603050405020304" pitchFamily="18" charset="0"/>
                        <a:cs typeface="Mangal"/>
                      </a:endParaRPr>
                    </a:p>
                  </a:txBody>
                  <a:tcPr marL="68580" marR="68580" marT="0" marB="0" anchor="ctr"/>
                </a:tc>
                <a:extLst>
                  <a:ext uri="{0D108BD9-81ED-4DB2-BD59-A6C34878D82A}">
                    <a16:rowId xmlns:a16="http://schemas.microsoft.com/office/drawing/2014/main" val="600377423"/>
                  </a:ext>
                </a:extLst>
              </a:tr>
            </a:tbl>
          </a:graphicData>
        </a:graphic>
      </p:graphicFrame>
      <p:pic>
        <p:nvPicPr>
          <p:cNvPr id="5" name="Picture 4"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166132" y="251576"/>
            <a:ext cx="1129270" cy="912399"/>
          </a:xfrm>
          <a:prstGeom prst="rect">
            <a:avLst/>
          </a:prstGeom>
          <a:noFill/>
          <a:ln w="76200">
            <a:solidFill>
              <a:srgbClr val="0070C0"/>
            </a:solidFill>
          </a:ln>
        </p:spPr>
      </p:pic>
    </p:spTree>
    <p:extLst>
      <p:ext uri="{BB962C8B-B14F-4D97-AF65-F5344CB8AC3E}">
        <p14:creationId xmlns:p14="http://schemas.microsoft.com/office/powerpoint/2010/main" val="11939821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8788" y="-257452"/>
            <a:ext cx="10990555" cy="830062"/>
          </a:xfrm>
        </p:spPr>
        <p:txBody>
          <a:bodyPr>
            <a:normAutofit/>
          </a:bodyPr>
          <a:lstStyle/>
          <a:p>
            <a:r>
              <a:rPr lang="en-IN" dirty="0">
                <a:solidFill>
                  <a:srgbClr val="7030A0"/>
                </a:solidFill>
              </a:rPr>
              <a:t>GC </a:t>
            </a:r>
            <a:r>
              <a:rPr lang="en-IN" dirty="0" err="1">
                <a:solidFill>
                  <a:srgbClr val="7030A0"/>
                </a:solidFill>
              </a:rPr>
              <a:t>Chowari</a:t>
            </a:r>
            <a:r>
              <a:rPr lang="en-IN" dirty="0">
                <a:solidFill>
                  <a:srgbClr val="7030A0"/>
                </a:solidFill>
              </a:rPr>
              <a:t> has successfully completed RUSA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969797"/>
              </p:ext>
            </p:extLst>
          </p:nvPr>
        </p:nvGraphicFramePr>
        <p:xfrm>
          <a:off x="1074198" y="1038687"/>
          <a:ext cx="9916357" cy="5332507"/>
        </p:xfrm>
        <a:graphic>
          <a:graphicData uri="http://schemas.openxmlformats.org/drawingml/2006/table">
            <a:tbl>
              <a:tblPr firstRow="1" firstCol="1" bandRow="1">
                <a:tableStyleId>{5C22544A-7EE6-4342-B048-85BDC9FD1C3A}</a:tableStyleId>
              </a:tblPr>
              <a:tblGrid>
                <a:gridCol w="1044270">
                  <a:extLst>
                    <a:ext uri="{9D8B030D-6E8A-4147-A177-3AD203B41FA5}">
                      <a16:colId xmlns:a16="http://schemas.microsoft.com/office/drawing/2014/main" val="2500806777"/>
                    </a:ext>
                  </a:extLst>
                </a:gridCol>
                <a:gridCol w="3900241">
                  <a:extLst>
                    <a:ext uri="{9D8B030D-6E8A-4147-A177-3AD203B41FA5}">
                      <a16:colId xmlns:a16="http://schemas.microsoft.com/office/drawing/2014/main" val="111733963"/>
                    </a:ext>
                  </a:extLst>
                </a:gridCol>
                <a:gridCol w="2144608">
                  <a:extLst>
                    <a:ext uri="{9D8B030D-6E8A-4147-A177-3AD203B41FA5}">
                      <a16:colId xmlns:a16="http://schemas.microsoft.com/office/drawing/2014/main" val="2891569999"/>
                    </a:ext>
                  </a:extLst>
                </a:gridCol>
                <a:gridCol w="2827238">
                  <a:extLst>
                    <a:ext uri="{9D8B030D-6E8A-4147-A177-3AD203B41FA5}">
                      <a16:colId xmlns:a16="http://schemas.microsoft.com/office/drawing/2014/main" val="813175562"/>
                    </a:ext>
                  </a:extLst>
                </a:gridCol>
              </a:tblGrid>
              <a:tr h="410846">
                <a:tc>
                  <a:txBody>
                    <a:bodyPr/>
                    <a:lstStyle/>
                    <a:p>
                      <a:pPr algn="just">
                        <a:lnSpc>
                          <a:spcPct val="200000"/>
                        </a:lnSpc>
                        <a:spcAft>
                          <a:spcPts val="0"/>
                        </a:spcAft>
                      </a:pPr>
                      <a:r>
                        <a:rPr lang="en-US" sz="1400" dirty="0">
                          <a:effectLst/>
                          <a:latin typeface="Arial Black" panose="020B0A04020102020204" pitchFamily="34" charset="0"/>
                        </a:rPr>
                        <a:t>Sr. No</a:t>
                      </a:r>
                      <a:endParaRPr lang="en-IN" sz="14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58493" marR="58493" marT="0" marB="0"/>
                </a:tc>
                <a:tc>
                  <a:txBody>
                    <a:bodyPr/>
                    <a:lstStyle/>
                    <a:p>
                      <a:pPr algn="just">
                        <a:lnSpc>
                          <a:spcPct val="200000"/>
                        </a:lnSpc>
                        <a:spcAft>
                          <a:spcPts val="0"/>
                        </a:spcAft>
                      </a:pPr>
                      <a:r>
                        <a:rPr lang="en-US" sz="1400">
                          <a:effectLst/>
                          <a:latin typeface="Arial Black" panose="020B0A04020102020204" pitchFamily="34" charset="0"/>
                        </a:rPr>
                        <a:t>Name of Component</a:t>
                      </a:r>
                      <a:endParaRPr lang="en-IN" sz="14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58493" marR="58493" marT="0" marB="0"/>
                </a:tc>
                <a:tc>
                  <a:txBody>
                    <a:bodyPr/>
                    <a:lstStyle/>
                    <a:p>
                      <a:pPr algn="just">
                        <a:lnSpc>
                          <a:spcPct val="200000"/>
                        </a:lnSpc>
                        <a:spcAft>
                          <a:spcPts val="0"/>
                        </a:spcAft>
                      </a:pPr>
                      <a:r>
                        <a:rPr lang="en-US" sz="1400">
                          <a:effectLst/>
                          <a:latin typeface="Arial Black" panose="020B0A04020102020204" pitchFamily="34" charset="0"/>
                        </a:rPr>
                        <a:t>Grant received</a:t>
                      </a:r>
                      <a:endParaRPr lang="en-IN" sz="1400">
                        <a:effectLst/>
                        <a:latin typeface="Arial Black" panose="020B0A04020102020204" pitchFamily="34" charset="0"/>
                        <a:ea typeface="Times New Roman" panose="02020603050405020304" pitchFamily="18" charset="0"/>
                        <a:cs typeface="Times New Roman" panose="02020603050405020304" pitchFamily="18" charset="0"/>
                      </a:endParaRPr>
                    </a:p>
                  </a:txBody>
                  <a:tcPr marL="58493" marR="58493" marT="0" marB="0"/>
                </a:tc>
                <a:tc>
                  <a:txBody>
                    <a:bodyPr/>
                    <a:lstStyle/>
                    <a:p>
                      <a:pPr algn="just">
                        <a:lnSpc>
                          <a:spcPct val="200000"/>
                        </a:lnSpc>
                        <a:spcAft>
                          <a:spcPts val="0"/>
                        </a:spcAft>
                      </a:pPr>
                      <a:r>
                        <a:rPr lang="en-US" sz="1400" dirty="0">
                          <a:effectLst/>
                          <a:latin typeface="Arial Black" panose="020B0A04020102020204" pitchFamily="34" charset="0"/>
                        </a:rPr>
                        <a:t>Expenditure made</a:t>
                      </a:r>
                      <a:endParaRPr lang="en-IN" sz="1400" dirty="0">
                        <a:effectLst/>
                        <a:latin typeface="Arial Black" panose="020B0A04020102020204" pitchFamily="34" charset="0"/>
                        <a:ea typeface="Times New Roman" panose="02020603050405020304" pitchFamily="18" charset="0"/>
                        <a:cs typeface="Times New Roman" panose="02020603050405020304" pitchFamily="18" charset="0"/>
                      </a:endParaRPr>
                    </a:p>
                  </a:txBody>
                  <a:tcPr marL="58493" marR="58493" marT="0" marB="0"/>
                </a:tc>
                <a:extLst>
                  <a:ext uri="{0D108BD9-81ED-4DB2-BD59-A6C34878D82A}">
                    <a16:rowId xmlns:a16="http://schemas.microsoft.com/office/drawing/2014/main" val="1053421074"/>
                  </a:ext>
                </a:extLst>
              </a:tr>
              <a:tr h="767694">
                <a:tc>
                  <a:txBody>
                    <a:bodyPr/>
                    <a:lstStyle/>
                    <a:p>
                      <a:pPr algn="just">
                        <a:lnSpc>
                          <a:spcPct val="200000"/>
                        </a:lnSpc>
                        <a:spcAft>
                          <a:spcPts val="0"/>
                        </a:spcAft>
                      </a:pPr>
                      <a:r>
                        <a:rPr lang="en-US" sz="1100">
                          <a:effectLst/>
                          <a:latin typeface="Arial" panose="020B0604020202020204" pitchFamily="34" charset="0"/>
                          <a:cs typeface="Arial" panose="020B0604020202020204" pitchFamily="34" charset="0"/>
                        </a:rPr>
                        <a:t>1</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dirty="0">
                          <a:effectLst/>
                          <a:latin typeface="Arial" panose="020B0604020202020204" pitchFamily="34" charset="0"/>
                          <a:cs typeface="Arial" panose="020B0604020202020204" pitchFamily="34" charset="0"/>
                        </a:rPr>
                        <a:t>Equipment (I.G.)</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rowSpan="2">
                  <a:txBody>
                    <a:bodyPr/>
                    <a:lstStyle/>
                    <a:p>
                      <a:pPr algn="just">
                        <a:lnSpc>
                          <a:spcPct val="200000"/>
                        </a:lnSpc>
                        <a:spcAft>
                          <a:spcPts val="0"/>
                        </a:spcAft>
                      </a:pPr>
                      <a:r>
                        <a:rPr lang="en-US" sz="1200" dirty="0">
                          <a:effectLst/>
                          <a:latin typeface="Arial" panose="020B0604020202020204" pitchFamily="34" charset="0"/>
                          <a:cs typeface="Arial" panose="020B0604020202020204" pitchFamily="34" charset="0"/>
                        </a:rPr>
                        <a:t> </a:t>
                      </a:r>
                      <a:endParaRPr lang="en-IN" sz="1400" dirty="0">
                        <a:effectLst/>
                        <a:latin typeface="Arial" panose="020B0604020202020204" pitchFamily="34" charset="0"/>
                        <a:cs typeface="Arial" panose="020B0604020202020204" pitchFamily="34" charset="0"/>
                      </a:endParaRPr>
                    </a:p>
                    <a:p>
                      <a:pPr algn="just">
                        <a:lnSpc>
                          <a:spcPct val="200000"/>
                        </a:lnSpc>
                        <a:spcAft>
                          <a:spcPts val="0"/>
                        </a:spcAft>
                      </a:pPr>
                      <a:r>
                        <a:rPr lang="en-US" sz="1200" dirty="0">
                          <a:effectLst/>
                          <a:latin typeface="Arial" panose="020B0604020202020204" pitchFamily="34" charset="0"/>
                          <a:cs typeface="Arial" panose="020B0604020202020204" pitchFamily="34" charset="0"/>
                        </a:rPr>
                        <a:t>20000000-00</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marL="457200" algn="just">
                        <a:lnSpc>
                          <a:spcPct val="200000"/>
                        </a:lnSpc>
                        <a:spcAft>
                          <a:spcPts val="0"/>
                        </a:spcAft>
                      </a:pPr>
                      <a:r>
                        <a:rPr lang="en-US" sz="1200">
                          <a:effectLst/>
                          <a:latin typeface="Arial" panose="020B0604020202020204" pitchFamily="34" charset="0"/>
                          <a:cs typeface="Arial" panose="020B0604020202020204" pitchFamily="34" charset="0"/>
                        </a:rPr>
                        <a:t>60,00000-00</a:t>
                      </a:r>
                      <a:endParaRPr lang="en-IN" sz="1400">
                        <a:effectLst/>
                        <a:latin typeface="Arial" panose="020B0604020202020204" pitchFamily="34" charset="0"/>
                        <a:cs typeface="Arial" panose="020B0604020202020204" pitchFamily="34" charset="0"/>
                      </a:endParaRPr>
                    </a:p>
                    <a:p>
                      <a:pPr marL="457200" algn="just">
                        <a:lnSpc>
                          <a:spcPct val="200000"/>
                        </a:lnSpc>
                        <a:spcAft>
                          <a:spcPts val="0"/>
                        </a:spcAft>
                      </a:pPr>
                      <a:r>
                        <a:rPr lang="en-US" sz="1200">
                          <a:effectLst/>
                          <a:latin typeface="Arial" panose="020B0604020202020204" pitchFamily="34" charset="0"/>
                          <a:cs typeface="Arial" panose="020B0604020202020204" pitchFamily="34" charset="0"/>
                        </a:rPr>
                        <a:t>6061,871-00 (61871)</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58493" marR="58493" marT="0" marB="0"/>
                </a:tc>
                <a:extLst>
                  <a:ext uri="{0D108BD9-81ED-4DB2-BD59-A6C34878D82A}">
                    <a16:rowId xmlns:a16="http://schemas.microsoft.com/office/drawing/2014/main" val="294227069"/>
                  </a:ext>
                </a:extLst>
              </a:tr>
              <a:tr h="1151541">
                <a:tc>
                  <a:txBody>
                    <a:bodyPr/>
                    <a:lstStyle/>
                    <a:p>
                      <a:pPr algn="just">
                        <a:lnSpc>
                          <a:spcPct val="200000"/>
                        </a:lnSpc>
                        <a:spcAft>
                          <a:spcPts val="0"/>
                        </a:spcAft>
                      </a:pPr>
                      <a:r>
                        <a:rPr lang="en-US" sz="1100">
                          <a:effectLst/>
                          <a:latin typeface="Arial" panose="020B0604020202020204" pitchFamily="34" charset="0"/>
                          <a:cs typeface="Arial" panose="020B0604020202020204" pitchFamily="34" charset="0"/>
                        </a:rPr>
                        <a:t>2</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dirty="0">
                          <a:effectLst/>
                          <a:latin typeface="Arial" panose="020B0604020202020204" pitchFamily="34" charset="0"/>
                          <a:cs typeface="Arial" panose="020B0604020202020204" pitchFamily="34" charset="0"/>
                        </a:rPr>
                        <a:t>Renovation/Upgradation(I.G.)</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vMerge="1">
                  <a:txBody>
                    <a:bodyPr/>
                    <a:lstStyle/>
                    <a:p>
                      <a:endParaRPr lang="en-IN"/>
                    </a:p>
                  </a:txBody>
                  <a:tcPr/>
                </a:tc>
                <a:tc>
                  <a:txBody>
                    <a:bodyPr/>
                    <a:lstStyle/>
                    <a:p>
                      <a:pPr marL="457200" algn="just">
                        <a:lnSpc>
                          <a:spcPct val="200000"/>
                        </a:lnSpc>
                        <a:spcAft>
                          <a:spcPts val="0"/>
                        </a:spcAft>
                      </a:pPr>
                      <a:r>
                        <a:rPr lang="en-US" sz="1200">
                          <a:effectLst/>
                          <a:latin typeface="Arial" panose="020B0604020202020204" pitchFamily="34" charset="0"/>
                          <a:cs typeface="Arial" panose="020B0604020202020204" pitchFamily="34" charset="0"/>
                        </a:rPr>
                        <a:t>70,-00000-00</a:t>
                      </a:r>
                      <a:endParaRPr lang="en-IN" sz="1400">
                        <a:effectLst/>
                        <a:latin typeface="Arial" panose="020B0604020202020204" pitchFamily="34" charset="0"/>
                        <a:cs typeface="Arial" panose="020B0604020202020204" pitchFamily="34" charset="0"/>
                      </a:endParaRPr>
                    </a:p>
                    <a:p>
                      <a:pPr marL="457200" algn="just">
                        <a:lnSpc>
                          <a:spcPct val="200000"/>
                        </a:lnSpc>
                        <a:spcAft>
                          <a:spcPts val="0"/>
                        </a:spcAft>
                      </a:pPr>
                      <a:r>
                        <a:rPr lang="en-US" sz="1200">
                          <a:effectLst/>
                          <a:latin typeface="Arial" panose="020B0604020202020204" pitchFamily="34" charset="0"/>
                          <a:cs typeface="Arial" panose="020B0604020202020204" pitchFamily="34" charset="0"/>
                        </a:rPr>
                        <a:t>72,01797-00</a:t>
                      </a:r>
                      <a:endParaRPr lang="en-IN" sz="1400">
                        <a:effectLst/>
                        <a:latin typeface="Arial" panose="020B0604020202020204" pitchFamily="34" charset="0"/>
                        <a:cs typeface="Arial" panose="020B0604020202020204" pitchFamily="34" charset="0"/>
                      </a:endParaRPr>
                    </a:p>
                    <a:p>
                      <a:pPr marL="457200" algn="just">
                        <a:lnSpc>
                          <a:spcPct val="200000"/>
                        </a:lnSpc>
                        <a:spcAft>
                          <a:spcPts val="0"/>
                        </a:spcAft>
                      </a:pPr>
                      <a:r>
                        <a:rPr lang="en-US" sz="1200">
                          <a:effectLst/>
                          <a:latin typeface="Arial" panose="020B0604020202020204" pitchFamily="34" charset="0"/>
                          <a:cs typeface="Arial" panose="020B0604020202020204" pitchFamily="34" charset="0"/>
                        </a:rPr>
                        <a:t>(201797)</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58493" marR="58493" marT="0" marB="0"/>
                </a:tc>
                <a:extLst>
                  <a:ext uri="{0D108BD9-81ED-4DB2-BD59-A6C34878D82A}">
                    <a16:rowId xmlns:a16="http://schemas.microsoft.com/office/drawing/2014/main" val="1941981508"/>
                  </a:ext>
                </a:extLst>
              </a:tr>
              <a:tr h="383847">
                <a:tc>
                  <a:txBody>
                    <a:bodyPr/>
                    <a:lstStyle/>
                    <a:p>
                      <a:pPr algn="just">
                        <a:lnSpc>
                          <a:spcPct val="200000"/>
                        </a:lnSpc>
                        <a:spcAft>
                          <a:spcPts val="0"/>
                        </a:spcAft>
                      </a:pPr>
                      <a:r>
                        <a:rPr lang="en-US" sz="1100">
                          <a:effectLst/>
                          <a:latin typeface="Arial" panose="020B0604020202020204" pitchFamily="34" charset="0"/>
                          <a:cs typeface="Arial" panose="020B0604020202020204" pitchFamily="34" charset="0"/>
                        </a:rPr>
                        <a:t>3</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dirty="0">
                          <a:effectLst/>
                          <a:latin typeface="Arial" panose="020B0604020202020204" pitchFamily="34" charset="0"/>
                          <a:cs typeface="Arial" panose="020B0604020202020204" pitchFamily="34" charset="0"/>
                        </a:rPr>
                        <a:t>New/ Civil Work/New construction(I.G)</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a:effectLst/>
                          <a:latin typeface="Arial" panose="020B0604020202020204" pitchFamily="34" charset="0"/>
                          <a:cs typeface="Arial" panose="020B0604020202020204" pitchFamily="34" charset="0"/>
                        </a:rPr>
                        <a:t> </a:t>
                      </a:r>
                      <a:endParaRPr lang="en-IN" sz="14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marL="457200" algn="just">
                        <a:lnSpc>
                          <a:spcPct val="200000"/>
                        </a:lnSpc>
                        <a:spcAft>
                          <a:spcPts val="0"/>
                        </a:spcAft>
                      </a:pPr>
                      <a:r>
                        <a:rPr lang="en-US" sz="1200">
                          <a:effectLst/>
                          <a:latin typeface="Arial" panose="020B0604020202020204" pitchFamily="34" charset="0"/>
                          <a:cs typeface="Arial" panose="020B0604020202020204" pitchFamily="34" charset="0"/>
                        </a:rPr>
                        <a:t>9,13,320-00</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58493" marR="58493" marT="0" marB="0"/>
                </a:tc>
                <a:extLst>
                  <a:ext uri="{0D108BD9-81ED-4DB2-BD59-A6C34878D82A}">
                    <a16:rowId xmlns:a16="http://schemas.microsoft.com/office/drawing/2014/main" val="3323018889"/>
                  </a:ext>
                </a:extLst>
              </a:tr>
              <a:tr h="383847">
                <a:tc>
                  <a:txBody>
                    <a:bodyPr/>
                    <a:lstStyle/>
                    <a:p>
                      <a:pPr algn="just">
                        <a:lnSpc>
                          <a:spcPct val="200000"/>
                        </a:lnSpc>
                        <a:spcAft>
                          <a:spcPts val="0"/>
                        </a:spcAft>
                      </a:pPr>
                      <a:r>
                        <a:rPr lang="en-US" sz="1100">
                          <a:effectLst/>
                          <a:latin typeface="Arial" panose="020B0604020202020204" pitchFamily="34" charset="0"/>
                          <a:cs typeface="Arial" panose="020B0604020202020204" pitchFamily="34" charset="0"/>
                        </a:rPr>
                        <a:t> </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dirty="0">
                          <a:effectLst/>
                          <a:latin typeface="Arial" panose="020B0604020202020204" pitchFamily="34" charset="0"/>
                          <a:cs typeface="Arial" panose="020B0604020202020204" pitchFamily="34" charset="0"/>
                        </a:rPr>
                        <a:t>Equity Initiative</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a:effectLst/>
                          <a:latin typeface="Arial" panose="020B0604020202020204" pitchFamily="34" charset="0"/>
                          <a:cs typeface="Arial" panose="020B0604020202020204" pitchFamily="34" charset="0"/>
                        </a:rPr>
                        <a:t>5,85,006-00</a:t>
                      </a:r>
                      <a:endParaRPr lang="en-IN" sz="14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marL="457200" algn="just">
                        <a:lnSpc>
                          <a:spcPct val="200000"/>
                        </a:lnSpc>
                        <a:spcAft>
                          <a:spcPts val="0"/>
                        </a:spcAft>
                      </a:pPr>
                      <a:r>
                        <a:rPr lang="en-US" sz="1200">
                          <a:effectLst/>
                          <a:latin typeface="Arial" panose="020B0604020202020204" pitchFamily="34" charset="0"/>
                          <a:cs typeface="Arial" panose="020B0604020202020204" pitchFamily="34" charset="0"/>
                        </a:rPr>
                        <a:t>5,52,526-00</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58493" marR="58493" marT="0" marB="0"/>
                </a:tc>
                <a:extLst>
                  <a:ext uri="{0D108BD9-81ED-4DB2-BD59-A6C34878D82A}">
                    <a16:rowId xmlns:a16="http://schemas.microsoft.com/office/drawing/2014/main" val="1124132246"/>
                  </a:ext>
                </a:extLst>
              </a:tr>
              <a:tr h="420183">
                <a:tc>
                  <a:txBody>
                    <a:bodyPr/>
                    <a:lstStyle/>
                    <a:p>
                      <a:pPr algn="just">
                        <a:lnSpc>
                          <a:spcPct val="200000"/>
                        </a:lnSpc>
                        <a:spcAft>
                          <a:spcPts val="0"/>
                        </a:spcAft>
                      </a:pPr>
                      <a:r>
                        <a:rPr lang="en-US" sz="1100">
                          <a:effectLst/>
                          <a:latin typeface="Arial" panose="020B0604020202020204" pitchFamily="34" charset="0"/>
                          <a:cs typeface="Arial" panose="020B0604020202020204" pitchFamily="34" charset="0"/>
                        </a:rPr>
                        <a:t> </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dirty="0">
                          <a:effectLst/>
                          <a:latin typeface="Arial" panose="020B0604020202020204" pitchFamily="34" charset="0"/>
                          <a:cs typeface="Arial" panose="020B0604020202020204" pitchFamily="34" charset="0"/>
                        </a:rPr>
                        <a:t>Bank Interest</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a:effectLst/>
                          <a:latin typeface="Arial" panose="020B0604020202020204" pitchFamily="34" charset="0"/>
                          <a:cs typeface="Arial" panose="020B0604020202020204" pitchFamily="34" charset="0"/>
                        </a:rPr>
                        <a:t>10,85,848-00</a:t>
                      </a:r>
                      <a:endParaRPr lang="en-IN" sz="14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marL="457200" algn="just">
                        <a:lnSpc>
                          <a:spcPct val="200000"/>
                        </a:lnSpc>
                        <a:spcAft>
                          <a:spcPts val="0"/>
                        </a:spcAft>
                      </a:pPr>
                      <a:r>
                        <a:rPr lang="en-US" sz="1200">
                          <a:effectLst/>
                          <a:latin typeface="Arial" panose="020B0604020202020204" pitchFamily="34" charset="0"/>
                          <a:cs typeface="Arial" panose="020B0604020202020204" pitchFamily="34" charset="0"/>
                        </a:rPr>
                        <a:t>2,66,281-00</a:t>
                      </a:r>
                      <a:endParaRPr lang="en-IN" sz="1400">
                        <a:effectLst/>
                        <a:latin typeface="Arial" panose="020B0604020202020204" pitchFamily="34" charset="0"/>
                        <a:ea typeface="Calibri" panose="020F0502020204030204" pitchFamily="34" charset="0"/>
                        <a:cs typeface="Arial" panose="020B0604020202020204" pitchFamily="34" charset="0"/>
                      </a:endParaRPr>
                    </a:p>
                  </a:txBody>
                  <a:tcPr marL="58493" marR="58493" marT="0" marB="0"/>
                </a:tc>
                <a:extLst>
                  <a:ext uri="{0D108BD9-81ED-4DB2-BD59-A6C34878D82A}">
                    <a16:rowId xmlns:a16="http://schemas.microsoft.com/office/drawing/2014/main" val="2403680819"/>
                  </a:ext>
                </a:extLst>
              </a:tr>
              <a:tr h="977065">
                <a:tc>
                  <a:txBody>
                    <a:bodyPr/>
                    <a:lstStyle/>
                    <a:p>
                      <a:pPr algn="just">
                        <a:lnSpc>
                          <a:spcPct val="200000"/>
                        </a:lnSpc>
                        <a:spcAft>
                          <a:spcPts val="0"/>
                        </a:spcAft>
                      </a:pPr>
                      <a:r>
                        <a:rPr lang="en-US" sz="1100">
                          <a:effectLst/>
                          <a:latin typeface="Arial" panose="020B0604020202020204" pitchFamily="34" charset="0"/>
                          <a:cs typeface="Arial" panose="020B0604020202020204" pitchFamily="34" charset="0"/>
                        </a:rPr>
                        <a:t> </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dirty="0">
                          <a:effectLst/>
                          <a:latin typeface="Arial" panose="020B0604020202020204" pitchFamily="34" charset="0"/>
                          <a:cs typeface="Arial" panose="020B0604020202020204" pitchFamily="34" charset="0"/>
                        </a:rPr>
                        <a:t>Sensitization Campaign.</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600" dirty="0">
                          <a:effectLst/>
                          <a:latin typeface="Arial" panose="020B0604020202020204" pitchFamily="34" charset="0"/>
                          <a:cs typeface="Arial" panose="020B0604020202020204" pitchFamily="34" charset="0"/>
                        </a:rPr>
                        <a:t>20,000-00</a:t>
                      </a:r>
                      <a:endParaRPr lang="en-IN" sz="1400" dirty="0">
                        <a:effectLst/>
                        <a:latin typeface="Arial" panose="020B0604020202020204" pitchFamily="34" charset="0"/>
                        <a:cs typeface="Arial" panose="020B0604020202020204" pitchFamily="34" charset="0"/>
                      </a:endParaRPr>
                    </a:p>
                    <a:p>
                      <a:pPr algn="just">
                        <a:lnSpc>
                          <a:spcPct val="200000"/>
                        </a:lnSpc>
                        <a:spcAft>
                          <a:spcPts val="0"/>
                        </a:spcAft>
                      </a:pPr>
                      <a:r>
                        <a:rPr lang="en-US" sz="1600" dirty="0">
                          <a:effectLst/>
                          <a:latin typeface="Arial" panose="020B0604020202020204" pitchFamily="34" charset="0"/>
                          <a:cs typeface="Arial" panose="020B0604020202020204" pitchFamily="34" charset="0"/>
                        </a:rPr>
                        <a:t> </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600" dirty="0">
                          <a:effectLst/>
                          <a:latin typeface="Arial" panose="020B0604020202020204" pitchFamily="34" charset="0"/>
                          <a:cs typeface="Arial" panose="020B0604020202020204" pitchFamily="34" charset="0"/>
                        </a:rPr>
                        <a:t>          20,000-00</a:t>
                      </a:r>
                      <a:endParaRPr lang="en-IN" sz="1400" dirty="0">
                        <a:effectLst/>
                        <a:latin typeface="Arial" panose="020B0604020202020204" pitchFamily="34" charset="0"/>
                        <a:cs typeface="Arial" panose="020B0604020202020204" pitchFamily="34" charset="0"/>
                      </a:endParaRPr>
                    </a:p>
                    <a:p>
                      <a:pPr algn="just">
                        <a:lnSpc>
                          <a:spcPct val="200000"/>
                        </a:lnSpc>
                        <a:spcAft>
                          <a:spcPts val="0"/>
                        </a:spcAft>
                      </a:pPr>
                      <a:r>
                        <a:rPr lang="en-US" sz="1600" dirty="0">
                          <a:effectLst/>
                          <a:latin typeface="Arial" panose="020B0604020202020204" pitchFamily="34" charset="0"/>
                          <a:cs typeface="Arial" panose="020B0604020202020204" pitchFamily="34" charset="0"/>
                        </a:rPr>
                        <a:t> </a:t>
                      </a:r>
                      <a:endParaRPr lang="en-IN" sz="1400" dirty="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extLst>
                  <a:ext uri="{0D108BD9-81ED-4DB2-BD59-A6C34878D82A}">
                    <a16:rowId xmlns:a16="http://schemas.microsoft.com/office/drawing/2014/main" val="1626018701"/>
                  </a:ext>
                </a:extLst>
              </a:tr>
              <a:tr h="837484">
                <a:tc>
                  <a:txBody>
                    <a:bodyPr/>
                    <a:lstStyle/>
                    <a:p>
                      <a:pPr algn="just">
                        <a:lnSpc>
                          <a:spcPct val="200000"/>
                        </a:lnSpc>
                        <a:spcAft>
                          <a:spcPts val="0"/>
                        </a:spcAft>
                      </a:pPr>
                      <a:r>
                        <a:rPr lang="en-US" sz="1100">
                          <a:effectLst/>
                          <a:latin typeface="Arial" panose="020B0604020202020204" pitchFamily="34" charset="0"/>
                          <a:cs typeface="Arial" panose="020B0604020202020204" pitchFamily="34" charset="0"/>
                        </a:rPr>
                        <a:t> </a:t>
                      </a:r>
                      <a:endParaRPr lang="en-IN" sz="1200">
                        <a:effectLst/>
                        <a:latin typeface="Arial" panose="020B06040202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b="1">
                          <a:solidFill>
                            <a:srgbClr val="FF0000"/>
                          </a:solidFill>
                          <a:effectLst/>
                          <a:latin typeface="Arial Black" panose="020B0A04020102020204" pitchFamily="34" charset="0"/>
                          <a:cs typeface="Arial" panose="020B0604020202020204" pitchFamily="34" charset="0"/>
                        </a:rPr>
                        <a:t>TOTAL EXPENDICTURE</a:t>
                      </a:r>
                      <a:endParaRPr lang="en-IN" sz="1400" b="1">
                        <a:solidFill>
                          <a:srgbClr val="FF0000"/>
                        </a:solidFill>
                        <a:effectLst/>
                        <a:latin typeface="Arial Black" panose="020B0A04020102020204" pitchFamily="34" charset="0"/>
                        <a:cs typeface="Arial" panose="020B0604020202020204" pitchFamily="34" charset="0"/>
                      </a:endParaRPr>
                    </a:p>
                    <a:p>
                      <a:pPr algn="just">
                        <a:lnSpc>
                          <a:spcPct val="200000"/>
                        </a:lnSpc>
                        <a:spcAft>
                          <a:spcPts val="0"/>
                        </a:spcAft>
                      </a:pPr>
                      <a:r>
                        <a:rPr lang="en-US" sz="1200" b="1">
                          <a:solidFill>
                            <a:srgbClr val="FF0000"/>
                          </a:solidFill>
                          <a:effectLst/>
                          <a:latin typeface="Arial Black" panose="020B0A04020102020204" pitchFamily="34" charset="0"/>
                          <a:cs typeface="Arial" panose="020B0604020202020204" pitchFamily="34" charset="0"/>
                        </a:rPr>
                        <a:t> </a:t>
                      </a:r>
                      <a:endParaRPr lang="en-IN" sz="1400" b="1">
                        <a:solidFill>
                          <a:srgbClr val="FF0000"/>
                        </a:solidFill>
                        <a:effectLst/>
                        <a:latin typeface="Arial Black" panose="020B0A040201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200" b="1">
                          <a:solidFill>
                            <a:srgbClr val="FF0000"/>
                          </a:solidFill>
                          <a:effectLst/>
                          <a:latin typeface="Arial Black" panose="020B0A04020102020204" pitchFamily="34" charset="0"/>
                          <a:cs typeface="Arial" panose="020B0604020202020204" pitchFamily="34" charset="0"/>
                        </a:rPr>
                        <a:t> </a:t>
                      </a:r>
                      <a:endParaRPr lang="en-IN" sz="1400" b="1">
                        <a:solidFill>
                          <a:srgbClr val="FF0000"/>
                        </a:solidFill>
                        <a:effectLst/>
                        <a:latin typeface="Arial Black" panose="020B0A04020102020204" pitchFamily="34" charset="0"/>
                        <a:ea typeface="Times New Roman" panose="02020603050405020304" pitchFamily="18" charset="0"/>
                        <a:cs typeface="Arial" panose="020B0604020202020204" pitchFamily="34" charset="0"/>
                      </a:endParaRPr>
                    </a:p>
                  </a:txBody>
                  <a:tcPr marL="58493" marR="58493" marT="0" marB="0"/>
                </a:tc>
                <a:tc>
                  <a:txBody>
                    <a:bodyPr/>
                    <a:lstStyle/>
                    <a:p>
                      <a:pPr algn="just">
                        <a:lnSpc>
                          <a:spcPct val="200000"/>
                        </a:lnSpc>
                        <a:spcAft>
                          <a:spcPts val="0"/>
                        </a:spcAft>
                      </a:pPr>
                      <a:r>
                        <a:rPr lang="en-US" sz="1400" b="1" dirty="0">
                          <a:solidFill>
                            <a:srgbClr val="FF0000"/>
                          </a:solidFill>
                          <a:effectLst/>
                          <a:latin typeface="Arial Black" panose="020B0A04020102020204" pitchFamily="34" charset="0"/>
                          <a:cs typeface="Arial" panose="020B0604020202020204" pitchFamily="34" charset="0"/>
                        </a:rPr>
                        <a:t>   14176988/-</a:t>
                      </a:r>
                      <a:endParaRPr lang="en-IN" sz="1400" b="1" dirty="0">
                        <a:solidFill>
                          <a:srgbClr val="FF0000"/>
                        </a:solidFill>
                        <a:effectLst/>
                        <a:latin typeface="Arial Black" panose="020B0A04020102020204" pitchFamily="34" charset="0"/>
                        <a:ea typeface="Times New Roman" panose="02020603050405020304" pitchFamily="18" charset="0"/>
                        <a:cs typeface="Arial" panose="020B0604020202020204" pitchFamily="34" charset="0"/>
                      </a:endParaRPr>
                    </a:p>
                  </a:txBody>
                  <a:tcPr marL="58493" marR="58493" marT="0" marB="0"/>
                </a:tc>
                <a:extLst>
                  <a:ext uri="{0D108BD9-81ED-4DB2-BD59-A6C34878D82A}">
                    <a16:rowId xmlns:a16="http://schemas.microsoft.com/office/drawing/2014/main" val="3165840687"/>
                  </a:ext>
                </a:extLst>
              </a:tr>
            </a:tbl>
          </a:graphicData>
        </a:graphic>
      </p:graphicFrame>
      <p:pic>
        <p:nvPicPr>
          <p:cNvPr id="5" name="Picture 4"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121744" y="-166675"/>
            <a:ext cx="1129270" cy="912399"/>
          </a:xfrm>
          <a:prstGeom prst="rect">
            <a:avLst/>
          </a:prstGeom>
          <a:noFill/>
          <a:ln w="76200">
            <a:solidFill>
              <a:srgbClr val="0070C0"/>
            </a:solidFill>
          </a:ln>
        </p:spPr>
      </p:pic>
    </p:spTree>
    <p:extLst>
      <p:ext uri="{BB962C8B-B14F-4D97-AF65-F5344CB8AC3E}">
        <p14:creationId xmlns:p14="http://schemas.microsoft.com/office/powerpoint/2010/main" val="37996109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671820" y="640568"/>
            <a:ext cx="1129270" cy="912399"/>
          </a:xfrm>
          <a:prstGeom prst="rect">
            <a:avLst/>
          </a:prstGeom>
          <a:noFill/>
          <a:ln w="76200">
            <a:solidFill>
              <a:srgbClr val="0070C0"/>
            </a:solidFill>
          </a:ln>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20" y="1686560"/>
            <a:ext cx="8556376" cy="3943954"/>
          </a:xfrm>
          <a:prstGeom prst="rect">
            <a:avLst/>
          </a:prstGeom>
        </p:spPr>
      </p:pic>
      <p:pic>
        <p:nvPicPr>
          <p:cNvPr id="1026" name="Picture 2" descr="72,074 Thank You Stock Photos, Pictures &amp; Royalty-Free ..."/>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19940449">
            <a:off x="7951926" y="3391674"/>
            <a:ext cx="3466692" cy="2945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39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415" y="0"/>
            <a:ext cx="11904955" cy="473806"/>
          </a:xfrm>
        </p:spPr>
        <p:txBody>
          <a:bodyPr>
            <a:noAutofit/>
          </a:bodyPr>
          <a:lstStyle/>
          <a:p>
            <a:r>
              <a:rPr lang="en-IN" sz="3600" dirty="0"/>
              <a:t>Students </a:t>
            </a:r>
            <a:r>
              <a:rPr lang="en-IN" sz="3600" dirty="0" err="1"/>
              <a:t>Enrollment</a:t>
            </a:r>
            <a:r>
              <a:rPr lang="en-IN" sz="3600" dirty="0"/>
              <a:t> w.r.t GC </a:t>
            </a:r>
            <a:r>
              <a:rPr lang="en-IN" sz="3600" dirty="0" err="1"/>
              <a:t>Chowari</a:t>
            </a:r>
            <a:r>
              <a:rPr lang="en-IN" sz="3600" dirty="0"/>
              <a:t> for last 5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61855811"/>
              </p:ext>
            </p:extLst>
          </p:nvPr>
        </p:nvGraphicFramePr>
        <p:xfrm>
          <a:off x="941034" y="1012054"/>
          <a:ext cx="10093911" cy="4749553"/>
        </p:xfrm>
        <a:graphic>
          <a:graphicData uri="http://schemas.openxmlformats.org/drawingml/2006/table">
            <a:tbl>
              <a:tblPr firstRow="1" firstCol="1" bandRow="1">
                <a:tableStyleId>{5C22544A-7EE6-4342-B048-85BDC9FD1C3A}</a:tableStyleId>
              </a:tblPr>
              <a:tblGrid>
                <a:gridCol w="1940050">
                  <a:extLst>
                    <a:ext uri="{9D8B030D-6E8A-4147-A177-3AD203B41FA5}">
                      <a16:colId xmlns:a16="http://schemas.microsoft.com/office/drawing/2014/main" val="1781309568"/>
                    </a:ext>
                  </a:extLst>
                </a:gridCol>
                <a:gridCol w="1886225">
                  <a:extLst>
                    <a:ext uri="{9D8B030D-6E8A-4147-A177-3AD203B41FA5}">
                      <a16:colId xmlns:a16="http://schemas.microsoft.com/office/drawing/2014/main" val="788693157"/>
                    </a:ext>
                  </a:extLst>
                </a:gridCol>
                <a:gridCol w="1926454">
                  <a:extLst>
                    <a:ext uri="{9D8B030D-6E8A-4147-A177-3AD203B41FA5}">
                      <a16:colId xmlns:a16="http://schemas.microsoft.com/office/drawing/2014/main" val="1493972281"/>
                    </a:ext>
                  </a:extLst>
                </a:gridCol>
                <a:gridCol w="1802167">
                  <a:extLst>
                    <a:ext uri="{9D8B030D-6E8A-4147-A177-3AD203B41FA5}">
                      <a16:colId xmlns:a16="http://schemas.microsoft.com/office/drawing/2014/main" val="702727429"/>
                    </a:ext>
                  </a:extLst>
                </a:gridCol>
                <a:gridCol w="2539015">
                  <a:extLst>
                    <a:ext uri="{9D8B030D-6E8A-4147-A177-3AD203B41FA5}">
                      <a16:colId xmlns:a16="http://schemas.microsoft.com/office/drawing/2014/main" val="1027791726"/>
                    </a:ext>
                  </a:extLst>
                </a:gridCol>
              </a:tblGrid>
              <a:tr h="697066">
                <a:tc gridSpan="5">
                  <a:txBody>
                    <a:bodyPr/>
                    <a:lstStyle/>
                    <a:p>
                      <a:pPr algn="ctr">
                        <a:lnSpc>
                          <a:spcPct val="115000"/>
                        </a:lnSpc>
                        <a:spcAft>
                          <a:spcPts val="0"/>
                        </a:spcAft>
                      </a:pPr>
                      <a:endParaRPr lang="en-IN" sz="1100" dirty="0">
                        <a:effectLst/>
                        <a:latin typeface="Calibri" panose="020F0502020204030204" pitchFamily="34" charset="0"/>
                        <a:ea typeface="Times New Roman" panose="02020603050405020304" pitchFamily="18" charset="0"/>
                        <a:cs typeface="Mangal"/>
                      </a:endParaRPr>
                    </a:p>
                  </a:txBody>
                  <a:tcPr marL="68580" marR="68580" marT="0" marB="0"/>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2079862315"/>
                  </a:ext>
                </a:extLst>
              </a:tr>
              <a:tr h="701299">
                <a:tc>
                  <a:txBody>
                    <a:bodyPr/>
                    <a:lstStyle/>
                    <a:p>
                      <a:pPr algn="ctr">
                        <a:lnSpc>
                          <a:spcPct val="115000"/>
                        </a:lnSpc>
                        <a:spcAft>
                          <a:spcPts val="0"/>
                        </a:spcAft>
                      </a:pPr>
                      <a:r>
                        <a:rPr lang="en-IN" sz="1800" b="1" dirty="0" err="1">
                          <a:solidFill>
                            <a:srgbClr val="FF0000"/>
                          </a:solidFill>
                          <a:effectLst/>
                          <a:latin typeface="Arial Rounded MT Bold" panose="020F0704030504030204" pitchFamily="34" charset="0"/>
                        </a:rPr>
                        <a:t>Sr</a:t>
                      </a:r>
                      <a:r>
                        <a:rPr lang="hi-IN" sz="1800" b="1" dirty="0">
                          <a:solidFill>
                            <a:srgbClr val="FF0000"/>
                          </a:solidFill>
                          <a:effectLst/>
                          <a:latin typeface="Arial Rounded MT Bold" panose="020F0704030504030204" pitchFamily="34" charset="0"/>
                        </a:rPr>
                        <a:t>. </a:t>
                      </a:r>
                      <a:r>
                        <a:rPr lang="en-IN" sz="1800" b="1" dirty="0">
                          <a:solidFill>
                            <a:srgbClr val="FF0000"/>
                          </a:solidFill>
                          <a:effectLst/>
                          <a:latin typeface="Arial Rounded MT Bold" panose="020F0704030504030204" pitchFamily="34" charset="0"/>
                        </a:rPr>
                        <a:t>No</a:t>
                      </a:r>
                      <a:r>
                        <a:rPr lang="hi-IN" sz="1800" b="1" dirty="0">
                          <a:solidFill>
                            <a:srgbClr val="FF0000"/>
                          </a:solidFill>
                          <a:effectLst/>
                          <a:latin typeface="Arial Rounded MT Bold" panose="020F0704030504030204" pitchFamily="34" charset="0"/>
                        </a:rPr>
                        <a:t>.</a:t>
                      </a:r>
                      <a:endParaRPr lang="en-IN" sz="1600" b="1" dirty="0">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dirty="0">
                          <a:solidFill>
                            <a:srgbClr val="FF0000"/>
                          </a:solidFill>
                          <a:effectLst/>
                          <a:latin typeface="Arial Rounded MT Bold" panose="020F0704030504030204" pitchFamily="34" charset="0"/>
                        </a:rPr>
                        <a:t>Session</a:t>
                      </a:r>
                      <a:endParaRPr lang="en-IN" sz="1600" b="1" dirty="0">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dirty="0">
                          <a:solidFill>
                            <a:srgbClr val="FF0000"/>
                          </a:solidFill>
                          <a:effectLst/>
                          <a:latin typeface="Arial Rounded MT Bold" panose="020F0704030504030204" pitchFamily="34" charset="0"/>
                        </a:rPr>
                        <a:t>Girls(%age)</a:t>
                      </a:r>
                      <a:endParaRPr lang="en-IN" sz="1600" b="1" dirty="0">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dirty="0">
                          <a:solidFill>
                            <a:srgbClr val="FF0000"/>
                          </a:solidFill>
                          <a:effectLst/>
                          <a:latin typeface="Arial Rounded MT Bold" panose="020F0704030504030204" pitchFamily="34" charset="0"/>
                        </a:rPr>
                        <a:t>Boys(%age)</a:t>
                      </a:r>
                      <a:endParaRPr lang="en-IN" sz="1600" b="1" dirty="0">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dirty="0">
                          <a:solidFill>
                            <a:srgbClr val="FF0000"/>
                          </a:solidFill>
                          <a:effectLst/>
                          <a:latin typeface="Arial Rounded MT Bold" panose="020F0704030504030204" pitchFamily="34" charset="0"/>
                        </a:rPr>
                        <a:t>Total Enrolment</a:t>
                      </a:r>
                      <a:endParaRPr lang="en-IN" sz="1600" b="1" dirty="0">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extLst>
                  <a:ext uri="{0D108BD9-81ED-4DB2-BD59-A6C34878D82A}">
                    <a16:rowId xmlns:a16="http://schemas.microsoft.com/office/drawing/2014/main" val="1176252043"/>
                  </a:ext>
                </a:extLst>
              </a:tr>
              <a:tr h="545992">
                <a:tc>
                  <a:txBody>
                    <a:bodyPr/>
                    <a:lstStyle/>
                    <a:p>
                      <a:pPr algn="ctr">
                        <a:lnSpc>
                          <a:spcPct val="115000"/>
                        </a:lnSpc>
                        <a:spcAft>
                          <a:spcPts val="0"/>
                        </a:spcAft>
                      </a:pPr>
                      <a:r>
                        <a:rPr lang="en-IN" sz="1600" dirty="0">
                          <a:effectLst/>
                          <a:latin typeface="Arial Rounded MT Bold" panose="020F0704030504030204" pitchFamily="34" charset="0"/>
                        </a:rPr>
                        <a:t>1.</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a:effectLst/>
                          <a:latin typeface="Arial Rounded MT Bold" panose="020F0704030504030204" pitchFamily="34" charset="0"/>
                        </a:rPr>
                        <a:t>2019</a:t>
                      </a:r>
                      <a:r>
                        <a:rPr lang="hi-IN" sz="1600">
                          <a:effectLst/>
                          <a:latin typeface="Arial Rounded MT Bold" panose="020F0704030504030204" pitchFamily="34" charset="0"/>
                        </a:rPr>
                        <a:t>-</a:t>
                      </a:r>
                      <a:r>
                        <a:rPr lang="en-IN" sz="1600">
                          <a:effectLst/>
                          <a:latin typeface="Arial Rounded MT Bold" panose="020F0704030504030204" pitchFamily="34" charset="0"/>
                        </a:rPr>
                        <a:t>20</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a:effectLst/>
                          <a:latin typeface="Arial Rounded MT Bold" panose="020F0704030504030204" pitchFamily="34" charset="0"/>
                        </a:rPr>
                        <a:t>636 (60%)</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a:effectLst/>
                          <a:latin typeface="Arial Rounded MT Bold" panose="020F0704030504030204" pitchFamily="34" charset="0"/>
                        </a:rPr>
                        <a:t>431 (40%)</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a:solidFill>
                            <a:srgbClr val="FF0000"/>
                          </a:solidFill>
                          <a:effectLst/>
                          <a:latin typeface="Arial Rounded MT Bold" panose="020F0704030504030204" pitchFamily="34" charset="0"/>
                        </a:rPr>
                        <a:t>1067</a:t>
                      </a:r>
                      <a:endParaRPr lang="en-IN" sz="1600" b="1">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extLst>
                  <a:ext uri="{0D108BD9-81ED-4DB2-BD59-A6C34878D82A}">
                    <a16:rowId xmlns:a16="http://schemas.microsoft.com/office/drawing/2014/main" val="218622298"/>
                  </a:ext>
                </a:extLst>
              </a:tr>
              <a:tr h="701299">
                <a:tc>
                  <a:txBody>
                    <a:bodyPr/>
                    <a:lstStyle/>
                    <a:p>
                      <a:pPr algn="ctr">
                        <a:lnSpc>
                          <a:spcPct val="115000"/>
                        </a:lnSpc>
                        <a:spcAft>
                          <a:spcPts val="0"/>
                        </a:spcAft>
                      </a:pPr>
                      <a:r>
                        <a:rPr lang="en-IN" sz="1600" dirty="0">
                          <a:effectLst/>
                          <a:latin typeface="Arial Rounded MT Bold" panose="020F0704030504030204" pitchFamily="34" charset="0"/>
                        </a:rPr>
                        <a:t>2.</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a:effectLst/>
                          <a:latin typeface="Arial Rounded MT Bold" panose="020F0704030504030204" pitchFamily="34" charset="0"/>
                        </a:rPr>
                        <a:t>2020</a:t>
                      </a:r>
                      <a:r>
                        <a:rPr lang="hi-IN" sz="1600">
                          <a:effectLst/>
                          <a:latin typeface="Arial Rounded MT Bold" panose="020F0704030504030204" pitchFamily="34" charset="0"/>
                        </a:rPr>
                        <a:t>-</a:t>
                      </a:r>
                      <a:r>
                        <a:rPr lang="en-IN" sz="1600">
                          <a:effectLst/>
                          <a:latin typeface="Arial Rounded MT Bold" panose="020F0704030504030204" pitchFamily="34" charset="0"/>
                        </a:rPr>
                        <a:t>21</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a:effectLst/>
                          <a:latin typeface="Arial Rounded MT Bold" panose="020F0704030504030204" pitchFamily="34" charset="0"/>
                        </a:rPr>
                        <a:t>593 (59%)</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dirty="0">
                          <a:effectLst/>
                          <a:latin typeface="Arial Rounded MT Bold" panose="020F0704030504030204" pitchFamily="34" charset="0"/>
                        </a:rPr>
                        <a:t>407 (41%)</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dirty="0">
                          <a:solidFill>
                            <a:srgbClr val="FF0000"/>
                          </a:solidFill>
                          <a:effectLst/>
                          <a:latin typeface="Arial Rounded MT Bold" panose="020F0704030504030204" pitchFamily="34" charset="0"/>
                        </a:rPr>
                        <a:t>1000</a:t>
                      </a:r>
                      <a:endParaRPr lang="en-IN" sz="1600" b="1" dirty="0">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extLst>
                  <a:ext uri="{0D108BD9-81ED-4DB2-BD59-A6C34878D82A}">
                    <a16:rowId xmlns:a16="http://schemas.microsoft.com/office/drawing/2014/main" val="2656314000"/>
                  </a:ext>
                </a:extLst>
              </a:tr>
              <a:tr h="701299">
                <a:tc>
                  <a:txBody>
                    <a:bodyPr/>
                    <a:lstStyle/>
                    <a:p>
                      <a:pPr algn="ctr">
                        <a:lnSpc>
                          <a:spcPct val="115000"/>
                        </a:lnSpc>
                        <a:spcAft>
                          <a:spcPts val="0"/>
                        </a:spcAft>
                      </a:pPr>
                      <a:r>
                        <a:rPr lang="en-IN" sz="1600" dirty="0">
                          <a:effectLst/>
                          <a:latin typeface="Arial Rounded MT Bold" panose="020F0704030504030204" pitchFamily="34" charset="0"/>
                        </a:rPr>
                        <a:t>3.</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dirty="0">
                          <a:effectLst/>
                          <a:latin typeface="Arial Rounded MT Bold" panose="020F0704030504030204" pitchFamily="34" charset="0"/>
                        </a:rPr>
                        <a:t>2021</a:t>
                      </a:r>
                      <a:r>
                        <a:rPr lang="hi-IN" sz="1600" dirty="0">
                          <a:effectLst/>
                          <a:latin typeface="Arial Rounded MT Bold" panose="020F0704030504030204" pitchFamily="34" charset="0"/>
                        </a:rPr>
                        <a:t>-</a:t>
                      </a:r>
                      <a:r>
                        <a:rPr lang="en-IN" sz="1600" dirty="0">
                          <a:effectLst/>
                          <a:latin typeface="Arial Rounded MT Bold" panose="020F0704030504030204" pitchFamily="34" charset="0"/>
                        </a:rPr>
                        <a:t>22</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a:effectLst/>
                          <a:latin typeface="Arial Rounded MT Bold" panose="020F0704030504030204" pitchFamily="34" charset="0"/>
                        </a:rPr>
                        <a:t>691(59%)</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a:effectLst/>
                          <a:latin typeface="Arial Rounded MT Bold" panose="020F0704030504030204" pitchFamily="34" charset="0"/>
                        </a:rPr>
                        <a:t>475 (41%)</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a:solidFill>
                            <a:srgbClr val="FF0000"/>
                          </a:solidFill>
                          <a:effectLst/>
                          <a:latin typeface="Arial Rounded MT Bold" panose="020F0704030504030204" pitchFamily="34" charset="0"/>
                        </a:rPr>
                        <a:t>1166</a:t>
                      </a:r>
                      <a:endParaRPr lang="en-IN" sz="1600" b="1">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extLst>
                  <a:ext uri="{0D108BD9-81ED-4DB2-BD59-A6C34878D82A}">
                    <a16:rowId xmlns:a16="http://schemas.microsoft.com/office/drawing/2014/main" val="511661494"/>
                  </a:ext>
                </a:extLst>
              </a:tr>
              <a:tr h="701299">
                <a:tc>
                  <a:txBody>
                    <a:bodyPr/>
                    <a:lstStyle/>
                    <a:p>
                      <a:pPr algn="ctr">
                        <a:lnSpc>
                          <a:spcPct val="115000"/>
                        </a:lnSpc>
                        <a:spcAft>
                          <a:spcPts val="0"/>
                        </a:spcAft>
                      </a:pPr>
                      <a:r>
                        <a:rPr lang="en-IN" sz="1600">
                          <a:effectLst/>
                          <a:latin typeface="Arial Rounded MT Bold" panose="020F0704030504030204" pitchFamily="34" charset="0"/>
                        </a:rPr>
                        <a:t>4.</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dirty="0">
                          <a:effectLst/>
                          <a:latin typeface="Arial Rounded MT Bold" panose="020F0704030504030204" pitchFamily="34" charset="0"/>
                        </a:rPr>
                        <a:t>2022-23</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dirty="0">
                          <a:effectLst/>
                          <a:latin typeface="Arial Rounded MT Bold" panose="020F0704030504030204" pitchFamily="34" charset="0"/>
                        </a:rPr>
                        <a:t>713 (62%)</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dirty="0">
                          <a:effectLst/>
                          <a:latin typeface="Arial Rounded MT Bold" panose="020F0704030504030204" pitchFamily="34" charset="0"/>
                        </a:rPr>
                        <a:t>431 (38%)</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a:solidFill>
                            <a:srgbClr val="FF0000"/>
                          </a:solidFill>
                          <a:effectLst/>
                          <a:latin typeface="Arial Rounded MT Bold" panose="020F0704030504030204" pitchFamily="34" charset="0"/>
                        </a:rPr>
                        <a:t>1144</a:t>
                      </a:r>
                      <a:endParaRPr lang="en-IN" sz="1600" b="1">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extLst>
                  <a:ext uri="{0D108BD9-81ED-4DB2-BD59-A6C34878D82A}">
                    <a16:rowId xmlns:a16="http://schemas.microsoft.com/office/drawing/2014/main" val="1597059574"/>
                  </a:ext>
                </a:extLst>
              </a:tr>
              <a:tr h="701299">
                <a:tc>
                  <a:txBody>
                    <a:bodyPr/>
                    <a:lstStyle/>
                    <a:p>
                      <a:pPr algn="ctr">
                        <a:lnSpc>
                          <a:spcPct val="115000"/>
                        </a:lnSpc>
                        <a:spcAft>
                          <a:spcPts val="0"/>
                        </a:spcAft>
                      </a:pPr>
                      <a:r>
                        <a:rPr lang="en-IN" sz="1600">
                          <a:effectLst/>
                          <a:latin typeface="Arial Rounded MT Bold" panose="020F0704030504030204" pitchFamily="34" charset="0"/>
                        </a:rPr>
                        <a:t>5.</a:t>
                      </a:r>
                      <a:endParaRPr lang="en-IN" sz="140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dirty="0">
                          <a:effectLst/>
                          <a:latin typeface="Arial Rounded MT Bold" panose="020F0704030504030204" pitchFamily="34" charset="0"/>
                        </a:rPr>
                        <a:t>2023-24</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dirty="0">
                          <a:effectLst/>
                          <a:latin typeface="Arial Rounded MT Bold" panose="020F0704030504030204" pitchFamily="34" charset="0"/>
                        </a:rPr>
                        <a:t>621 (63%)</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600" dirty="0">
                          <a:effectLst/>
                          <a:latin typeface="Arial Rounded MT Bold" panose="020F0704030504030204" pitchFamily="34" charset="0"/>
                        </a:rPr>
                        <a:t>362 (37%)</a:t>
                      </a:r>
                      <a:endParaRPr lang="en-IN" sz="1400" dirty="0">
                        <a:effectLst/>
                        <a:latin typeface="Arial Rounded MT Bold" panose="020F0704030504030204" pitchFamily="34" charset="0"/>
                        <a:ea typeface="Times New Roman" panose="02020603050405020304" pitchFamily="18" charset="0"/>
                        <a:cs typeface="Mangal"/>
                      </a:endParaRPr>
                    </a:p>
                  </a:txBody>
                  <a:tcPr marL="68580" marR="68580" marT="0" marB="0"/>
                </a:tc>
                <a:tc>
                  <a:txBody>
                    <a:bodyPr/>
                    <a:lstStyle/>
                    <a:p>
                      <a:pPr algn="ctr">
                        <a:lnSpc>
                          <a:spcPct val="115000"/>
                        </a:lnSpc>
                        <a:spcAft>
                          <a:spcPts val="0"/>
                        </a:spcAft>
                      </a:pPr>
                      <a:r>
                        <a:rPr lang="en-IN" sz="1800" b="1" dirty="0">
                          <a:solidFill>
                            <a:srgbClr val="FF0000"/>
                          </a:solidFill>
                          <a:effectLst/>
                          <a:latin typeface="Arial Rounded MT Bold" panose="020F0704030504030204" pitchFamily="34" charset="0"/>
                        </a:rPr>
                        <a:t>983</a:t>
                      </a:r>
                      <a:endParaRPr lang="en-IN" sz="1600" b="1" dirty="0">
                        <a:solidFill>
                          <a:srgbClr val="FF0000"/>
                        </a:solidFill>
                        <a:effectLst/>
                        <a:latin typeface="Arial Rounded MT Bold" panose="020F0704030504030204" pitchFamily="34" charset="0"/>
                        <a:ea typeface="Times New Roman" panose="02020603050405020304" pitchFamily="18" charset="0"/>
                        <a:cs typeface="Mangal"/>
                      </a:endParaRPr>
                    </a:p>
                  </a:txBody>
                  <a:tcPr marL="68580" marR="68580" marT="0" marB="0"/>
                </a:tc>
                <a:extLst>
                  <a:ext uri="{0D108BD9-81ED-4DB2-BD59-A6C34878D82A}">
                    <a16:rowId xmlns:a16="http://schemas.microsoft.com/office/drawing/2014/main" val="3484950569"/>
                  </a:ext>
                </a:extLst>
              </a:tr>
            </a:tbl>
          </a:graphicData>
        </a:graphic>
      </p:graphicFrame>
      <p:pic>
        <p:nvPicPr>
          <p:cNvPr id="5" name="Picture 4"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83435" y="64144"/>
            <a:ext cx="1129270" cy="912399"/>
          </a:xfrm>
          <a:prstGeom prst="rect">
            <a:avLst/>
          </a:prstGeom>
          <a:noFill/>
          <a:ln w="76200">
            <a:solidFill>
              <a:srgbClr val="0070C0"/>
            </a:solidFill>
          </a:ln>
        </p:spPr>
      </p:pic>
    </p:spTree>
    <p:extLst>
      <p:ext uri="{BB962C8B-B14F-4D97-AF65-F5344CB8AC3E}">
        <p14:creationId xmlns:p14="http://schemas.microsoft.com/office/powerpoint/2010/main" val="3158959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41" y="94935"/>
            <a:ext cx="11780667" cy="486446"/>
          </a:xfrm>
          <a:solidFill>
            <a:srgbClr val="FFC000"/>
          </a:solidFill>
          <a:ln w="57150">
            <a:solidFill>
              <a:srgbClr val="FF0000"/>
            </a:solidFill>
          </a:ln>
        </p:spPr>
        <p:style>
          <a:lnRef idx="2">
            <a:schemeClr val="accent1"/>
          </a:lnRef>
          <a:fillRef idx="1">
            <a:schemeClr val="lt1"/>
          </a:fillRef>
          <a:effectRef idx="0">
            <a:schemeClr val="accent1"/>
          </a:effectRef>
          <a:fontRef idx="minor">
            <a:schemeClr val="dk1"/>
          </a:fontRef>
        </p:style>
        <p:txBody>
          <a:bodyPr>
            <a:noAutofit/>
          </a:bodyPr>
          <a:lstStyle/>
          <a:p>
            <a:r>
              <a:rPr lang="en-US" sz="3200" dirty="0"/>
              <a:t>Current Students Strength w.r.t GC </a:t>
            </a:r>
            <a:r>
              <a:rPr lang="en-US" sz="3200" dirty="0" err="1"/>
              <a:t>Chowari</a:t>
            </a:r>
            <a:r>
              <a:rPr lang="en-US" sz="3200" dirty="0"/>
              <a:t> 2024-25 till 14.08.24</a:t>
            </a:r>
          </a:p>
        </p:txBody>
      </p:sp>
      <p:pic>
        <p:nvPicPr>
          <p:cNvPr id="4" name="Picture 3"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730766" y="718897"/>
            <a:ext cx="1129270" cy="912399"/>
          </a:xfrm>
          <a:prstGeom prst="rect">
            <a:avLst/>
          </a:prstGeom>
          <a:noFill/>
          <a:ln w="76200">
            <a:solidFill>
              <a:srgbClr val="0070C0"/>
            </a:solidFill>
          </a:ln>
        </p:spPr>
      </p:pic>
      <p:graphicFrame>
        <p:nvGraphicFramePr>
          <p:cNvPr id="6" name="Table 5"/>
          <p:cNvGraphicFramePr>
            <a:graphicFrameLocks noGrp="1"/>
          </p:cNvGraphicFramePr>
          <p:nvPr>
            <p:extLst>
              <p:ext uri="{D42A27DB-BD31-4B8C-83A1-F6EECF244321}">
                <p14:modId xmlns:p14="http://schemas.microsoft.com/office/powerpoint/2010/main" val="3331422668"/>
              </p:ext>
            </p:extLst>
          </p:nvPr>
        </p:nvGraphicFramePr>
        <p:xfrm>
          <a:off x="1935332" y="958786"/>
          <a:ext cx="9215020" cy="5108186"/>
        </p:xfrm>
        <a:graphic>
          <a:graphicData uri="http://schemas.openxmlformats.org/drawingml/2006/table">
            <a:tbl>
              <a:tblPr>
                <a:tableStyleId>{5C22544A-7EE6-4342-B048-85BDC9FD1C3A}</a:tableStyleId>
              </a:tblPr>
              <a:tblGrid>
                <a:gridCol w="831979">
                  <a:extLst>
                    <a:ext uri="{9D8B030D-6E8A-4147-A177-3AD203B41FA5}">
                      <a16:colId xmlns:a16="http://schemas.microsoft.com/office/drawing/2014/main" val="205981992"/>
                    </a:ext>
                  </a:extLst>
                </a:gridCol>
                <a:gridCol w="1875617">
                  <a:extLst>
                    <a:ext uri="{9D8B030D-6E8A-4147-A177-3AD203B41FA5}">
                      <a16:colId xmlns:a16="http://schemas.microsoft.com/office/drawing/2014/main" val="3247928357"/>
                    </a:ext>
                  </a:extLst>
                </a:gridCol>
                <a:gridCol w="1902035">
                  <a:extLst>
                    <a:ext uri="{9D8B030D-6E8A-4147-A177-3AD203B41FA5}">
                      <a16:colId xmlns:a16="http://schemas.microsoft.com/office/drawing/2014/main" val="1071267572"/>
                    </a:ext>
                  </a:extLst>
                </a:gridCol>
                <a:gridCol w="1435332">
                  <a:extLst>
                    <a:ext uri="{9D8B030D-6E8A-4147-A177-3AD203B41FA5}">
                      <a16:colId xmlns:a16="http://schemas.microsoft.com/office/drawing/2014/main" val="2320286685"/>
                    </a:ext>
                  </a:extLst>
                </a:gridCol>
                <a:gridCol w="1496972">
                  <a:extLst>
                    <a:ext uri="{9D8B030D-6E8A-4147-A177-3AD203B41FA5}">
                      <a16:colId xmlns:a16="http://schemas.microsoft.com/office/drawing/2014/main" val="3102983942"/>
                    </a:ext>
                  </a:extLst>
                </a:gridCol>
                <a:gridCol w="1673085">
                  <a:extLst>
                    <a:ext uri="{9D8B030D-6E8A-4147-A177-3AD203B41FA5}">
                      <a16:colId xmlns:a16="http://schemas.microsoft.com/office/drawing/2014/main" val="597154832"/>
                    </a:ext>
                  </a:extLst>
                </a:gridCol>
              </a:tblGrid>
              <a:tr h="338587">
                <a:tc>
                  <a:txBody>
                    <a:bodyPr/>
                    <a:lstStyle/>
                    <a:p>
                      <a:pPr algn="ctr" rtl="0" fontAlgn="ctr"/>
                      <a:r>
                        <a:rPr lang="en-IN" sz="1400" b="1" u="none" strike="noStrike" dirty="0">
                          <a:solidFill>
                            <a:srgbClr val="FF0000"/>
                          </a:solidFill>
                          <a:effectLst/>
                        </a:rPr>
                        <a:t>S. No</a:t>
                      </a:r>
                      <a:endParaRPr lang="en-IN" sz="1400" b="1" i="0" u="none" strike="noStrike" dirty="0">
                        <a:solidFill>
                          <a:srgbClr val="FF0000"/>
                        </a:solidFill>
                        <a:effectLst/>
                        <a:latin typeface="Times New Roman" panose="02020603050405020304" pitchFamily="18" charset="0"/>
                      </a:endParaRPr>
                    </a:p>
                  </a:txBody>
                  <a:tcPr marL="9525" marR="9525" marT="9525" marB="0" anchor="ctr">
                    <a:solidFill>
                      <a:schemeClr val="accent4">
                        <a:lumMod val="60000"/>
                        <a:lumOff val="40000"/>
                      </a:schemeClr>
                    </a:solidFill>
                  </a:tcPr>
                </a:tc>
                <a:tc>
                  <a:txBody>
                    <a:bodyPr/>
                    <a:lstStyle/>
                    <a:p>
                      <a:pPr algn="ctr" rtl="0" fontAlgn="ctr"/>
                      <a:r>
                        <a:rPr lang="en-IN" sz="1400" b="1" u="none" strike="noStrike" dirty="0">
                          <a:solidFill>
                            <a:srgbClr val="FF0000"/>
                          </a:solidFill>
                          <a:effectLst/>
                        </a:rPr>
                        <a:t>Course Name</a:t>
                      </a:r>
                      <a:endParaRPr lang="en-IN" sz="1400" b="1" i="0" u="none" strike="noStrike" dirty="0">
                        <a:solidFill>
                          <a:srgbClr val="FF0000"/>
                        </a:solidFill>
                        <a:effectLst/>
                        <a:latin typeface="Times New Roman" panose="02020603050405020304" pitchFamily="18" charset="0"/>
                      </a:endParaRPr>
                    </a:p>
                  </a:txBody>
                  <a:tcPr marL="9525" marR="9525" marT="9525" marB="0" anchor="ctr">
                    <a:solidFill>
                      <a:schemeClr val="accent4">
                        <a:lumMod val="60000"/>
                        <a:lumOff val="40000"/>
                      </a:schemeClr>
                    </a:solidFill>
                  </a:tcPr>
                </a:tc>
                <a:tc>
                  <a:txBody>
                    <a:bodyPr/>
                    <a:lstStyle/>
                    <a:p>
                      <a:pPr algn="ctr" rtl="0" fontAlgn="ctr"/>
                      <a:r>
                        <a:rPr lang="en-IN" sz="1400" b="1" u="none" strike="noStrike" dirty="0">
                          <a:solidFill>
                            <a:srgbClr val="FF0000"/>
                          </a:solidFill>
                          <a:effectLst/>
                        </a:rPr>
                        <a:t>Course Year</a:t>
                      </a:r>
                      <a:endParaRPr lang="en-IN" sz="1400" b="1" i="0" u="none" strike="noStrike" dirty="0">
                        <a:solidFill>
                          <a:srgbClr val="FF0000"/>
                        </a:solidFill>
                        <a:effectLst/>
                        <a:latin typeface="Times New Roman" panose="02020603050405020304" pitchFamily="18" charset="0"/>
                      </a:endParaRPr>
                    </a:p>
                  </a:txBody>
                  <a:tcPr marL="9525" marR="9525" marT="9525" marB="0" anchor="ctr">
                    <a:solidFill>
                      <a:schemeClr val="accent4">
                        <a:lumMod val="60000"/>
                        <a:lumOff val="40000"/>
                      </a:schemeClr>
                    </a:solidFill>
                  </a:tcPr>
                </a:tc>
                <a:tc>
                  <a:txBody>
                    <a:bodyPr/>
                    <a:lstStyle/>
                    <a:p>
                      <a:pPr algn="ctr" rtl="0" fontAlgn="ctr"/>
                      <a:r>
                        <a:rPr lang="en-IN" sz="1400" b="1" u="none" strike="noStrike" dirty="0">
                          <a:solidFill>
                            <a:srgbClr val="FF0000"/>
                          </a:solidFill>
                          <a:effectLst/>
                        </a:rPr>
                        <a:t>Male</a:t>
                      </a:r>
                      <a:endParaRPr lang="en-IN" sz="1400" b="1" i="0" u="none" strike="noStrike" dirty="0">
                        <a:solidFill>
                          <a:srgbClr val="FF0000"/>
                        </a:solidFill>
                        <a:effectLst/>
                        <a:latin typeface="Times New Roman" panose="02020603050405020304" pitchFamily="18" charset="0"/>
                      </a:endParaRPr>
                    </a:p>
                  </a:txBody>
                  <a:tcPr marL="9525" marR="9525" marT="9525" marB="0" anchor="ctr">
                    <a:solidFill>
                      <a:schemeClr val="accent4">
                        <a:lumMod val="60000"/>
                        <a:lumOff val="40000"/>
                      </a:schemeClr>
                    </a:solidFill>
                  </a:tcPr>
                </a:tc>
                <a:tc>
                  <a:txBody>
                    <a:bodyPr/>
                    <a:lstStyle/>
                    <a:p>
                      <a:pPr algn="ctr" rtl="0" fontAlgn="ctr"/>
                      <a:r>
                        <a:rPr lang="en-IN" sz="1400" b="1" u="none" strike="noStrike" dirty="0">
                          <a:solidFill>
                            <a:srgbClr val="FF0000"/>
                          </a:solidFill>
                          <a:effectLst/>
                        </a:rPr>
                        <a:t>Female</a:t>
                      </a:r>
                      <a:endParaRPr lang="en-IN" sz="1400" b="1" i="0" u="none" strike="noStrike" dirty="0">
                        <a:solidFill>
                          <a:srgbClr val="FF0000"/>
                        </a:solidFill>
                        <a:effectLst/>
                        <a:latin typeface="Times New Roman" panose="02020603050405020304" pitchFamily="18" charset="0"/>
                      </a:endParaRPr>
                    </a:p>
                  </a:txBody>
                  <a:tcPr marL="9525" marR="9525" marT="9525" marB="0" anchor="ctr">
                    <a:solidFill>
                      <a:schemeClr val="accent4">
                        <a:lumMod val="60000"/>
                        <a:lumOff val="40000"/>
                      </a:schemeClr>
                    </a:solidFill>
                  </a:tcPr>
                </a:tc>
                <a:tc>
                  <a:txBody>
                    <a:bodyPr/>
                    <a:lstStyle/>
                    <a:p>
                      <a:pPr algn="ctr" rtl="0" fontAlgn="ctr"/>
                      <a:r>
                        <a:rPr lang="en-IN" sz="1400" b="1" u="none" strike="noStrike" dirty="0">
                          <a:solidFill>
                            <a:srgbClr val="FF0000"/>
                          </a:solidFill>
                          <a:effectLst/>
                        </a:rPr>
                        <a:t>G. Total</a:t>
                      </a:r>
                      <a:endParaRPr lang="en-IN" sz="1400" b="1" i="0" u="none" strike="noStrike" dirty="0">
                        <a:solidFill>
                          <a:srgbClr val="FF0000"/>
                        </a:solidFill>
                        <a:effectLst/>
                        <a:latin typeface="Times New Roman" panose="02020603050405020304" pitchFamily="18" charset="0"/>
                      </a:endParaRPr>
                    </a:p>
                  </a:txBody>
                  <a:tcPr marL="9525" marR="9525" marT="9525" marB="0" anchor="ctr">
                    <a:solidFill>
                      <a:schemeClr val="accent4">
                        <a:lumMod val="60000"/>
                        <a:lumOff val="40000"/>
                      </a:schemeClr>
                    </a:solidFill>
                  </a:tcPr>
                </a:tc>
                <a:extLst>
                  <a:ext uri="{0D108BD9-81ED-4DB2-BD59-A6C34878D82A}">
                    <a16:rowId xmlns:a16="http://schemas.microsoft.com/office/drawing/2014/main" val="2254665845"/>
                  </a:ext>
                </a:extLst>
              </a:tr>
              <a:tr h="338587">
                <a:tc>
                  <a:txBody>
                    <a:bodyPr/>
                    <a:lstStyle/>
                    <a:p>
                      <a:pPr algn="ctr" rtl="0" fontAlgn="ctr"/>
                      <a:r>
                        <a:rPr lang="en-IN" sz="1400" u="none" strike="noStrike" dirty="0">
                          <a:effectLst/>
                        </a:rPr>
                        <a:t>1</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B.A.</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1</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55</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127</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182</a:t>
                      </a:r>
                    </a:p>
                  </a:txBody>
                  <a:tcPr marL="9525" marR="9525" marT="9525" marB="0" anchor="ctr"/>
                </a:tc>
                <a:extLst>
                  <a:ext uri="{0D108BD9-81ED-4DB2-BD59-A6C34878D82A}">
                    <a16:rowId xmlns:a16="http://schemas.microsoft.com/office/drawing/2014/main" val="1301206896"/>
                  </a:ext>
                </a:extLst>
              </a:tr>
              <a:tr h="338587">
                <a:tc>
                  <a:txBody>
                    <a:bodyPr/>
                    <a:lstStyle/>
                    <a:p>
                      <a:pPr algn="ctr" rtl="0" fontAlgn="ctr"/>
                      <a:r>
                        <a:rPr lang="en-IN" sz="1400" u="none" strike="noStrike" dirty="0">
                          <a:effectLst/>
                        </a:rPr>
                        <a:t>2</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 Com.</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1</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13</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8</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21</a:t>
                      </a:r>
                    </a:p>
                  </a:txBody>
                  <a:tcPr marL="9525" marR="9525" marT="9525" marB="0" anchor="ctr"/>
                </a:tc>
                <a:extLst>
                  <a:ext uri="{0D108BD9-81ED-4DB2-BD59-A6C34878D82A}">
                    <a16:rowId xmlns:a16="http://schemas.microsoft.com/office/drawing/2014/main" val="3471818541"/>
                  </a:ext>
                </a:extLst>
              </a:tr>
              <a:tr h="338587">
                <a:tc>
                  <a:txBody>
                    <a:bodyPr/>
                    <a:lstStyle/>
                    <a:p>
                      <a:pPr algn="ctr" rtl="0" fontAlgn="ctr"/>
                      <a:r>
                        <a:rPr lang="en-IN" sz="1400" u="none" strike="noStrike" dirty="0">
                          <a:effectLst/>
                        </a:rPr>
                        <a:t>3</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B.Sc. Life Science</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1</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1</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11</a:t>
                      </a:r>
                    </a:p>
                  </a:txBody>
                  <a:tcPr marL="9525" marR="9525" marT="9525" marB="0" anchor="ctr"/>
                </a:tc>
                <a:extLst>
                  <a:ext uri="{0D108BD9-81ED-4DB2-BD59-A6C34878D82A}">
                    <a16:rowId xmlns:a16="http://schemas.microsoft.com/office/drawing/2014/main" val="923460714"/>
                  </a:ext>
                </a:extLst>
              </a:tr>
              <a:tr h="338587">
                <a:tc>
                  <a:txBody>
                    <a:bodyPr/>
                    <a:lstStyle/>
                    <a:p>
                      <a:pPr algn="ctr" rtl="0" fontAlgn="ctr"/>
                      <a:r>
                        <a:rPr lang="en-IN" sz="1400" u="none" strike="noStrike" dirty="0">
                          <a:effectLst/>
                        </a:rPr>
                        <a:t>4</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B.Sc. Physical Science</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1</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16</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18</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34</a:t>
                      </a:r>
                    </a:p>
                  </a:txBody>
                  <a:tcPr marL="9525" marR="9525" marT="9525" marB="0" anchor="ctr"/>
                </a:tc>
                <a:extLst>
                  <a:ext uri="{0D108BD9-81ED-4DB2-BD59-A6C34878D82A}">
                    <a16:rowId xmlns:a16="http://schemas.microsoft.com/office/drawing/2014/main" val="1708743747"/>
                  </a:ext>
                </a:extLst>
              </a:tr>
              <a:tr h="338587">
                <a:tc>
                  <a:txBody>
                    <a:bodyPr/>
                    <a:lstStyle/>
                    <a:p>
                      <a:pPr algn="ctr" rtl="0" fontAlgn="ctr"/>
                      <a:r>
                        <a:rPr lang="en-IN" sz="1400" u="none" strike="noStrike" dirty="0">
                          <a:effectLst/>
                        </a:rPr>
                        <a:t>5</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B.A.</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2</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53</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166</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219</a:t>
                      </a:r>
                    </a:p>
                  </a:txBody>
                  <a:tcPr marL="9525" marR="9525" marT="9525" marB="0" anchor="ctr"/>
                </a:tc>
                <a:extLst>
                  <a:ext uri="{0D108BD9-81ED-4DB2-BD59-A6C34878D82A}">
                    <a16:rowId xmlns:a16="http://schemas.microsoft.com/office/drawing/2014/main" val="3326205436"/>
                  </a:ext>
                </a:extLst>
              </a:tr>
              <a:tr h="338587">
                <a:tc>
                  <a:txBody>
                    <a:bodyPr/>
                    <a:lstStyle/>
                    <a:p>
                      <a:pPr algn="ctr" rtl="0" fontAlgn="ctr"/>
                      <a:r>
                        <a:rPr lang="en-IN" sz="1400" u="none" strike="noStrike" dirty="0">
                          <a:effectLst/>
                        </a:rPr>
                        <a:t>6</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 Com.</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2</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7</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11</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18</a:t>
                      </a:r>
                    </a:p>
                  </a:txBody>
                  <a:tcPr marL="9525" marR="9525" marT="9525" marB="0" anchor="ctr"/>
                </a:tc>
                <a:extLst>
                  <a:ext uri="{0D108BD9-81ED-4DB2-BD59-A6C34878D82A}">
                    <a16:rowId xmlns:a16="http://schemas.microsoft.com/office/drawing/2014/main" val="3871724728"/>
                  </a:ext>
                </a:extLst>
              </a:tr>
              <a:tr h="338587">
                <a:tc>
                  <a:txBody>
                    <a:bodyPr/>
                    <a:lstStyle/>
                    <a:p>
                      <a:pPr algn="ctr" rtl="0" fontAlgn="ctr"/>
                      <a:r>
                        <a:rPr lang="en-IN" sz="1400" u="none" strike="noStrike" dirty="0">
                          <a:effectLst/>
                        </a:rPr>
                        <a:t>7</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B.Sc. Life Science</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2</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0</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5</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5</a:t>
                      </a:r>
                    </a:p>
                  </a:txBody>
                  <a:tcPr marL="9525" marR="9525" marT="9525" marB="0" anchor="ctr"/>
                </a:tc>
                <a:extLst>
                  <a:ext uri="{0D108BD9-81ED-4DB2-BD59-A6C34878D82A}">
                    <a16:rowId xmlns:a16="http://schemas.microsoft.com/office/drawing/2014/main" val="2576494204"/>
                  </a:ext>
                </a:extLst>
              </a:tr>
              <a:tr h="338587">
                <a:tc>
                  <a:txBody>
                    <a:bodyPr/>
                    <a:lstStyle/>
                    <a:p>
                      <a:pPr algn="ctr" rtl="0" fontAlgn="ctr"/>
                      <a:r>
                        <a:rPr lang="en-IN" sz="1400" u="none" strike="noStrike" dirty="0">
                          <a:effectLst/>
                        </a:rPr>
                        <a:t>8</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B.Sc. Physical Science</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2</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14</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8</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22</a:t>
                      </a:r>
                    </a:p>
                  </a:txBody>
                  <a:tcPr marL="9525" marR="9525" marT="9525" marB="0" anchor="ctr"/>
                </a:tc>
                <a:extLst>
                  <a:ext uri="{0D108BD9-81ED-4DB2-BD59-A6C34878D82A}">
                    <a16:rowId xmlns:a16="http://schemas.microsoft.com/office/drawing/2014/main" val="4047811772"/>
                  </a:ext>
                </a:extLst>
              </a:tr>
              <a:tr h="338587">
                <a:tc>
                  <a:txBody>
                    <a:bodyPr/>
                    <a:lstStyle/>
                    <a:p>
                      <a:pPr algn="ctr" rtl="0" fontAlgn="ctr"/>
                      <a:r>
                        <a:rPr lang="en-IN" sz="1400" u="none" strike="noStrike" dirty="0">
                          <a:effectLst/>
                        </a:rPr>
                        <a:t>9</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B.A.</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3</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69</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145</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214</a:t>
                      </a:r>
                    </a:p>
                  </a:txBody>
                  <a:tcPr marL="9525" marR="9525" marT="9525" marB="0" anchor="ctr"/>
                </a:tc>
                <a:extLst>
                  <a:ext uri="{0D108BD9-81ED-4DB2-BD59-A6C34878D82A}">
                    <a16:rowId xmlns:a16="http://schemas.microsoft.com/office/drawing/2014/main" val="1703357762"/>
                  </a:ext>
                </a:extLst>
              </a:tr>
              <a:tr h="338587">
                <a:tc>
                  <a:txBody>
                    <a:bodyPr/>
                    <a:lstStyle/>
                    <a:p>
                      <a:pPr algn="ctr" rtl="0" fontAlgn="ctr"/>
                      <a:r>
                        <a:rPr lang="en-IN" sz="1400" u="none" strike="noStrike" dirty="0">
                          <a:effectLst/>
                        </a:rPr>
                        <a:t>10</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 Com.</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3</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9</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19</a:t>
                      </a:r>
                    </a:p>
                  </a:txBody>
                  <a:tcPr marL="9525" marR="9525" marT="9525" marB="0" anchor="ctr"/>
                </a:tc>
                <a:extLst>
                  <a:ext uri="{0D108BD9-81ED-4DB2-BD59-A6C34878D82A}">
                    <a16:rowId xmlns:a16="http://schemas.microsoft.com/office/drawing/2014/main" val="3242747806"/>
                  </a:ext>
                </a:extLst>
              </a:tr>
              <a:tr h="338587">
                <a:tc>
                  <a:txBody>
                    <a:bodyPr/>
                    <a:lstStyle/>
                    <a:p>
                      <a:pPr algn="ctr" rtl="0" fontAlgn="ctr"/>
                      <a:r>
                        <a:rPr lang="en-IN" sz="1400" u="none" strike="noStrike" dirty="0">
                          <a:effectLst/>
                        </a:rPr>
                        <a:t>11</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a:effectLst/>
                        </a:rPr>
                        <a:t>B.Sc. Life Science</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3</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4</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17</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21</a:t>
                      </a:r>
                    </a:p>
                  </a:txBody>
                  <a:tcPr marL="9525" marR="9525" marT="9525" marB="0" anchor="ctr"/>
                </a:tc>
                <a:extLst>
                  <a:ext uri="{0D108BD9-81ED-4DB2-BD59-A6C34878D82A}">
                    <a16:rowId xmlns:a16="http://schemas.microsoft.com/office/drawing/2014/main" val="371888152"/>
                  </a:ext>
                </a:extLst>
              </a:tr>
              <a:tr h="553347">
                <a:tc>
                  <a:txBody>
                    <a:bodyPr/>
                    <a:lstStyle/>
                    <a:p>
                      <a:pPr algn="ctr" rtl="0" fontAlgn="ctr"/>
                      <a:r>
                        <a:rPr lang="en-IN" sz="1400" u="none" strike="noStrike" dirty="0">
                          <a:effectLst/>
                        </a:rPr>
                        <a:t>12</a:t>
                      </a:r>
                      <a:endParaRPr lang="en-IN" sz="1400" b="0"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l" rtl="0" fontAlgn="ctr"/>
                      <a:r>
                        <a:rPr lang="en-IN" sz="1400" b="1" u="none" strike="noStrike" dirty="0" err="1">
                          <a:effectLst/>
                        </a:rPr>
                        <a:t>B.S.c</a:t>
                      </a:r>
                      <a:r>
                        <a:rPr lang="en-IN" sz="1400" b="1" u="none" strike="noStrike" dirty="0">
                          <a:effectLst/>
                        </a:rPr>
                        <a:t>. Physical Science</a:t>
                      </a:r>
                      <a:endParaRPr lang="en-IN" sz="1400" b="1" i="0" u="none" strike="noStrike" dirty="0">
                        <a:solidFill>
                          <a:srgbClr val="000000"/>
                        </a:solidFill>
                        <a:effectLst/>
                        <a:latin typeface="Times New Roman" panose="02020603050405020304" pitchFamily="18" charset="0"/>
                      </a:endParaRPr>
                    </a:p>
                  </a:txBody>
                  <a:tcPr marL="9525" marR="9525" marT="9525" marB="0" anchor="ctr">
                    <a:solidFill>
                      <a:srgbClr val="92D050"/>
                    </a:solidFill>
                  </a:tcPr>
                </a:tc>
                <a:tc>
                  <a:txBody>
                    <a:bodyPr/>
                    <a:lstStyle/>
                    <a:p>
                      <a:pPr algn="ctr" rtl="0" fontAlgn="ctr"/>
                      <a:r>
                        <a:rPr lang="en-IN" sz="1600" b="1" u="none" strike="noStrike" dirty="0">
                          <a:solidFill>
                            <a:srgbClr val="FF0000"/>
                          </a:solidFill>
                          <a:effectLst/>
                          <a:latin typeface="Arial Black" panose="020B0A04020102020204" pitchFamily="34" charset="0"/>
                        </a:rPr>
                        <a:t>3</a:t>
                      </a:r>
                      <a:endParaRPr lang="en-IN" sz="1600" b="1" i="0" u="none" strike="noStrike" dirty="0">
                        <a:solidFill>
                          <a:srgbClr val="FF0000"/>
                        </a:solidFill>
                        <a:effectLst/>
                        <a:latin typeface="Arial Black" panose="020B0A04020102020204" pitchFamily="34" charset="0"/>
                      </a:endParaRP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9</a:t>
                      </a:r>
                    </a:p>
                  </a:txBody>
                  <a:tcPr marL="9525" marR="9525" marT="9525" marB="0" anchor="ctr"/>
                </a:tc>
                <a:tc>
                  <a:txBody>
                    <a:bodyPr/>
                    <a:lstStyle/>
                    <a:p>
                      <a:pPr algn="ctr" rtl="0" fontAlgn="ctr"/>
                      <a:r>
                        <a:rPr lang="en-IN" sz="1400" b="1" i="0" u="none" strike="noStrike">
                          <a:solidFill>
                            <a:srgbClr val="000000"/>
                          </a:solidFill>
                          <a:effectLst/>
                          <a:latin typeface="Times New Roman" panose="02020603050405020304" pitchFamily="18" charset="0"/>
                        </a:rPr>
                        <a:t>10</a:t>
                      </a:r>
                    </a:p>
                  </a:txBody>
                  <a:tcPr marL="9525" marR="9525" marT="9525" marB="0" anchor="ctr"/>
                </a:tc>
                <a:tc>
                  <a:txBody>
                    <a:bodyPr/>
                    <a:lstStyle/>
                    <a:p>
                      <a:pPr algn="ctr" rtl="0" fontAlgn="ctr"/>
                      <a:r>
                        <a:rPr lang="en-IN" sz="1400" b="1" i="0" u="none" strike="noStrike" dirty="0">
                          <a:solidFill>
                            <a:srgbClr val="000000"/>
                          </a:solidFill>
                          <a:effectLst/>
                          <a:latin typeface="Times New Roman" panose="02020603050405020304" pitchFamily="18" charset="0"/>
                        </a:rPr>
                        <a:t>19</a:t>
                      </a:r>
                    </a:p>
                  </a:txBody>
                  <a:tcPr marL="9525" marR="9525" marT="9525" marB="0" anchor="ctr"/>
                </a:tc>
                <a:extLst>
                  <a:ext uri="{0D108BD9-81ED-4DB2-BD59-A6C34878D82A}">
                    <a16:rowId xmlns:a16="http://schemas.microsoft.com/office/drawing/2014/main" val="1121742007"/>
                  </a:ext>
                </a:extLst>
              </a:tr>
              <a:tr h="491795">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a:effectLst/>
                        </a:rPr>
                        <a:t> </a:t>
                      </a:r>
                      <a:endParaRPr lang="en-IN"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IN" sz="2000" b="1" i="0" u="none" strike="noStrike" dirty="0">
                          <a:solidFill>
                            <a:srgbClr val="FF0000"/>
                          </a:solidFill>
                          <a:effectLst/>
                          <a:latin typeface="Calibri" panose="020F0502020204030204" pitchFamily="34" charset="0"/>
                        </a:rPr>
                        <a:t>251</a:t>
                      </a:r>
                    </a:p>
                  </a:txBody>
                  <a:tcPr marL="9525" marR="9525" marT="9525" marB="0" anchor="b"/>
                </a:tc>
                <a:tc>
                  <a:txBody>
                    <a:bodyPr/>
                    <a:lstStyle/>
                    <a:p>
                      <a:pPr algn="ctr" fontAlgn="b"/>
                      <a:r>
                        <a:rPr lang="en-IN" sz="2000" b="1" i="0" u="none" strike="noStrike" dirty="0">
                          <a:solidFill>
                            <a:srgbClr val="FF0000"/>
                          </a:solidFill>
                          <a:effectLst/>
                          <a:latin typeface="Calibri" panose="020F0502020204030204" pitchFamily="34" charset="0"/>
                        </a:rPr>
                        <a:t>534</a:t>
                      </a:r>
                    </a:p>
                  </a:txBody>
                  <a:tcPr marL="9525" marR="9525" marT="9525" marB="0" anchor="b"/>
                </a:tc>
                <a:tc>
                  <a:txBody>
                    <a:bodyPr/>
                    <a:lstStyle/>
                    <a:p>
                      <a:pPr algn="ctr" rtl="0" fontAlgn="ctr"/>
                      <a:r>
                        <a:rPr lang="en-IN" sz="2000" b="1" i="0" u="none" strike="noStrike" dirty="0">
                          <a:solidFill>
                            <a:srgbClr val="FF0000"/>
                          </a:solidFill>
                          <a:effectLst/>
                          <a:latin typeface="Times New Roman" panose="02020603050405020304" pitchFamily="18" charset="0"/>
                        </a:rPr>
                        <a:t>785</a:t>
                      </a:r>
                    </a:p>
                  </a:txBody>
                  <a:tcPr marL="9525" marR="9525" marT="9525" marB="0" anchor="ctr"/>
                </a:tc>
                <a:extLst>
                  <a:ext uri="{0D108BD9-81ED-4DB2-BD59-A6C34878D82A}">
                    <a16:rowId xmlns:a16="http://schemas.microsoft.com/office/drawing/2014/main" val="388833594"/>
                  </a:ext>
                </a:extLst>
              </a:tr>
            </a:tbl>
          </a:graphicData>
        </a:graphic>
      </p:graphicFrame>
    </p:spTree>
    <p:extLst>
      <p:ext uri="{BB962C8B-B14F-4D97-AF65-F5344CB8AC3E}">
        <p14:creationId xmlns:p14="http://schemas.microsoft.com/office/powerpoint/2010/main" val="2944555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214" y="-1"/>
            <a:ext cx="9721787" cy="719091"/>
          </a:xfrm>
          <a:solidFill>
            <a:schemeClr val="accent2"/>
          </a:solidFill>
        </p:spPr>
        <p:txBody>
          <a:bodyPr>
            <a:normAutofit fontScale="90000"/>
          </a:bodyPr>
          <a:lstStyle/>
          <a:p>
            <a:r>
              <a:rPr lang="en-IN" dirty="0">
                <a:solidFill>
                  <a:srgbClr val="FF0000"/>
                </a:solidFill>
              </a:rPr>
              <a:t>Students Achievement </a:t>
            </a:r>
          </a:p>
        </p:txBody>
      </p:sp>
      <p:sp>
        <p:nvSpPr>
          <p:cNvPr id="3" name="Content Placeholder 2"/>
          <p:cNvSpPr>
            <a:spLocks noGrp="1"/>
          </p:cNvSpPr>
          <p:nvPr>
            <p:ph idx="1"/>
          </p:nvPr>
        </p:nvSpPr>
        <p:spPr>
          <a:xfrm>
            <a:off x="993560" y="914562"/>
            <a:ext cx="10458633" cy="4207853"/>
          </a:xfrm>
        </p:spPr>
        <p:txBody>
          <a:bodyPr/>
          <a:lstStyle/>
          <a:p>
            <a:pPr algn="ctr"/>
            <a:r>
              <a:rPr lang="en-IN" b="1" dirty="0"/>
              <a:t>Sports (Session 2023-24)</a:t>
            </a:r>
            <a:endParaRPr lang="en-IN" dirty="0"/>
          </a:p>
          <a:p>
            <a:pPr marL="0" indent="0" algn="ctr">
              <a:buNone/>
            </a:pPr>
            <a:r>
              <a:rPr lang="en-IN" dirty="0"/>
              <a:t>HPU Intercollege</a:t>
            </a:r>
            <a:r>
              <a:rPr lang="en-IN" b="1" dirty="0"/>
              <a:t> championships </a:t>
            </a:r>
            <a:r>
              <a:rPr lang="en-IN" dirty="0"/>
              <a:t>(Wrestling) </a:t>
            </a:r>
          </a:p>
          <a:p>
            <a:endParaRPr lang="en-IN" dirty="0"/>
          </a:p>
        </p:txBody>
      </p:sp>
      <p:graphicFrame>
        <p:nvGraphicFramePr>
          <p:cNvPr id="5" name="Table 4"/>
          <p:cNvGraphicFramePr>
            <a:graphicFrameLocks noGrp="1"/>
          </p:cNvGraphicFramePr>
          <p:nvPr>
            <p:extLst>
              <p:ext uri="{D42A27DB-BD31-4B8C-83A1-F6EECF244321}">
                <p14:modId xmlns:p14="http://schemas.microsoft.com/office/powerpoint/2010/main" val="3279261456"/>
              </p:ext>
            </p:extLst>
          </p:nvPr>
        </p:nvGraphicFramePr>
        <p:xfrm>
          <a:off x="878889" y="1926453"/>
          <a:ext cx="9934113" cy="1518084"/>
        </p:xfrm>
        <a:graphic>
          <a:graphicData uri="http://schemas.openxmlformats.org/drawingml/2006/table">
            <a:tbl>
              <a:tblPr firstRow="1" firstCol="1" bandRow="1">
                <a:tableStyleId>{5C22544A-7EE6-4342-B048-85BDC9FD1C3A}</a:tableStyleId>
              </a:tblPr>
              <a:tblGrid>
                <a:gridCol w="1091954">
                  <a:extLst>
                    <a:ext uri="{9D8B030D-6E8A-4147-A177-3AD203B41FA5}">
                      <a16:colId xmlns:a16="http://schemas.microsoft.com/office/drawing/2014/main" val="1815981687"/>
                    </a:ext>
                  </a:extLst>
                </a:gridCol>
                <a:gridCol w="3000652">
                  <a:extLst>
                    <a:ext uri="{9D8B030D-6E8A-4147-A177-3AD203B41FA5}">
                      <a16:colId xmlns:a16="http://schemas.microsoft.com/office/drawing/2014/main" val="2264462563"/>
                    </a:ext>
                  </a:extLst>
                </a:gridCol>
                <a:gridCol w="2636668">
                  <a:extLst>
                    <a:ext uri="{9D8B030D-6E8A-4147-A177-3AD203B41FA5}">
                      <a16:colId xmlns:a16="http://schemas.microsoft.com/office/drawing/2014/main" val="4006504125"/>
                    </a:ext>
                  </a:extLst>
                </a:gridCol>
                <a:gridCol w="3204839">
                  <a:extLst>
                    <a:ext uri="{9D8B030D-6E8A-4147-A177-3AD203B41FA5}">
                      <a16:colId xmlns:a16="http://schemas.microsoft.com/office/drawing/2014/main" val="1507686994"/>
                    </a:ext>
                  </a:extLst>
                </a:gridCol>
              </a:tblGrid>
              <a:tr h="526014">
                <a:tc>
                  <a:txBody>
                    <a:bodyPr/>
                    <a:lstStyle/>
                    <a:p>
                      <a:pPr algn="l">
                        <a:lnSpc>
                          <a:spcPct val="107000"/>
                        </a:lnSpc>
                        <a:spcAft>
                          <a:spcPts val="0"/>
                        </a:spcAft>
                      </a:pPr>
                      <a:r>
                        <a:rPr lang="en-IN" sz="1200" dirty="0">
                          <a:effectLst/>
                          <a:latin typeface="Arial Black" panose="020B0A04020102020204" pitchFamily="34" charset="0"/>
                        </a:rPr>
                        <a:t>Sr. No.</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200" dirty="0">
                          <a:effectLst/>
                          <a:latin typeface="Arial Black" panose="020B0A04020102020204" pitchFamily="34" charset="0"/>
                        </a:rPr>
                        <a:t>Name</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200" dirty="0">
                          <a:effectLst/>
                          <a:latin typeface="Arial Black" panose="020B0A04020102020204" pitchFamily="34" charset="0"/>
                        </a:rPr>
                        <a:t>Class </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200" dirty="0">
                          <a:effectLst/>
                          <a:latin typeface="Arial Black" panose="020B0A04020102020204" pitchFamily="34" charset="0"/>
                        </a:rPr>
                        <a:t>Position/Ranking</a:t>
                      </a:r>
                      <a:endParaRPr lang="en-IN"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7581124"/>
                  </a:ext>
                </a:extLst>
              </a:tr>
              <a:tr h="526014">
                <a:tc>
                  <a:txBody>
                    <a:bodyPr/>
                    <a:lstStyle/>
                    <a:p>
                      <a:pPr algn="l">
                        <a:lnSpc>
                          <a:spcPct val="107000"/>
                        </a:lnSpc>
                        <a:spcAft>
                          <a:spcPts val="0"/>
                        </a:spcAft>
                      </a:pPr>
                      <a:r>
                        <a:rPr lang="en-IN" sz="1200">
                          <a:effectLst/>
                        </a:rPr>
                        <a:t>1</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400" dirty="0">
                          <a:effectLst/>
                          <a:latin typeface="Arial Black" panose="020B0A04020102020204" pitchFamily="34" charset="0"/>
                        </a:rPr>
                        <a:t>Miss Shweta </a:t>
                      </a:r>
                      <a:endParaRPr lang="en-IN"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400">
                          <a:effectLst/>
                          <a:latin typeface="Arial Black" panose="020B0A04020102020204" pitchFamily="34" charset="0"/>
                        </a:rPr>
                        <a:t>B</a:t>
                      </a:r>
                      <a:r>
                        <a:rPr lang="ar-SA" sz="1400">
                          <a:effectLst/>
                          <a:latin typeface="Arial Black" panose="020B0A04020102020204" pitchFamily="34" charset="0"/>
                        </a:rPr>
                        <a:t>. </a:t>
                      </a:r>
                      <a:r>
                        <a:rPr lang="en-IN" sz="1400">
                          <a:effectLst/>
                          <a:latin typeface="Arial Black" panose="020B0A04020102020204" pitchFamily="34" charset="0"/>
                        </a:rPr>
                        <a:t>A</a:t>
                      </a:r>
                      <a:r>
                        <a:rPr lang="ar-SA" sz="1400">
                          <a:effectLst/>
                          <a:latin typeface="Arial Black" panose="020B0A04020102020204" pitchFamily="34" charset="0"/>
                        </a:rPr>
                        <a:t>. </a:t>
                      </a:r>
                      <a:r>
                        <a:rPr lang="en-IN" sz="1400">
                          <a:effectLst/>
                          <a:latin typeface="Arial Black" panose="020B0A04020102020204" pitchFamily="34" charset="0"/>
                        </a:rPr>
                        <a:t>2</a:t>
                      </a:r>
                      <a:r>
                        <a:rPr lang="en-IN" sz="1400" baseline="30000">
                          <a:effectLst/>
                          <a:latin typeface="Arial Black" panose="020B0A04020102020204" pitchFamily="34" charset="0"/>
                        </a:rPr>
                        <a:t>nd</a:t>
                      </a:r>
                      <a:endParaRPr lang="en-IN" sz="120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400">
                          <a:solidFill>
                            <a:srgbClr val="FF0000"/>
                          </a:solidFill>
                          <a:effectLst/>
                          <a:latin typeface="Arial Black" panose="020B0A04020102020204" pitchFamily="34" charset="0"/>
                        </a:rPr>
                        <a:t>Silver medal</a:t>
                      </a:r>
                      <a:endParaRPr lang="en-IN" sz="120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4554233"/>
                  </a:ext>
                </a:extLst>
              </a:tr>
              <a:tr h="466056">
                <a:tc>
                  <a:txBody>
                    <a:bodyPr/>
                    <a:lstStyle/>
                    <a:p>
                      <a:pPr algn="l">
                        <a:lnSpc>
                          <a:spcPct val="107000"/>
                        </a:lnSpc>
                        <a:spcAft>
                          <a:spcPts val="0"/>
                        </a:spcAft>
                      </a:pPr>
                      <a:r>
                        <a:rPr lang="en-IN" sz="1200" dirty="0">
                          <a:effectLst/>
                        </a:rPr>
                        <a:t>2</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400" dirty="0" err="1">
                          <a:effectLst/>
                          <a:latin typeface="Arial Black" panose="020B0A04020102020204" pitchFamily="34" charset="0"/>
                        </a:rPr>
                        <a:t>Tushar</a:t>
                      </a:r>
                      <a:r>
                        <a:rPr lang="en-IN" sz="1400" dirty="0">
                          <a:effectLst/>
                          <a:latin typeface="Arial Black" panose="020B0A04020102020204" pitchFamily="34" charset="0"/>
                        </a:rPr>
                        <a:t> </a:t>
                      </a:r>
                      <a:r>
                        <a:rPr lang="en-IN" sz="1400" dirty="0" err="1">
                          <a:effectLst/>
                          <a:latin typeface="Arial Black" panose="020B0A04020102020204" pitchFamily="34" charset="0"/>
                        </a:rPr>
                        <a:t>Charak</a:t>
                      </a:r>
                      <a:r>
                        <a:rPr lang="en-IN" sz="1400" dirty="0">
                          <a:effectLst/>
                          <a:latin typeface="Arial Black" panose="020B0A04020102020204" pitchFamily="34" charset="0"/>
                        </a:rPr>
                        <a:t> </a:t>
                      </a:r>
                      <a:endParaRPr lang="en-IN"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400" dirty="0">
                          <a:effectLst/>
                          <a:latin typeface="Arial Black" panose="020B0A04020102020204" pitchFamily="34" charset="0"/>
                        </a:rPr>
                        <a:t>B.A. 1</a:t>
                      </a:r>
                      <a:r>
                        <a:rPr lang="en-IN" sz="1400" baseline="30000" dirty="0">
                          <a:effectLst/>
                          <a:latin typeface="Arial Black" panose="020B0A04020102020204" pitchFamily="34" charset="0"/>
                        </a:rPr>
                        <a:t>st</a:t>
                      </a:r>
                      <a:endParaRPr lang="en-IN" sz="1200" dirty="0">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en-IN" sz="1400" dirty="0">
                          <a:solidFill>
                            <a:srgbClr val="FF0000"/>
                          </a:solidFill>
                          <a:effectLst/>
                          <a:latin typeface="Arial Black" panose="020B0A04020102020204" pitchFamily="34" charset="0"/>
                        </a:rPr>
                        <a:t>Bronze Medal</a:t>
                      </a:r>
                      <a:endParaRPr lang="en-IN" sz="1200" dirty="0">
                        <a:solidFill>
                          <a:srgbClr val="FF0000"/>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1745805"/>
                  </a:ext>
                </a:extLst>
              </a:tr>
            </a:tbl>
          </a:graphicData>
        </a:graphic>
      </p:graphicFrame>
      <p:sp>
        <p:nvSpPr>
          <p:cNvPr id="6" name="Rectangle 5"/>
          <p:cNvSpPr/>
          <p:nvPr/>
        </p:nvSpPr>
        <p:spPr>
          <a:xfrm>
            <a:off x="722790" y="4375342"/>
            <a:ext cx="10729403" cy="830997"/>
          </a:xfrm>
          <a:prstGeom prst="rect">
            <a:avLst/>
          </a:prstGeom>
        </p:spPr>
        <p:txBody>
          <a:bodyPr wrap="square">
            <a:spAutoFit/>
          </a:bodyPr>
          <a:lstStyle/>
          <a:p>
            <a:pPr marL="285750" indent="-285750" defTabSz="457200">
              <a:spcBef>
                <a:spcPct val="20000"/>
              </a:spcBef>
              <a:spcAft>
                <a:spcPts val="600"/>
              </a:spcAft>
              <a:buClr>
                <a:schemeClr val="accent1"/>
              </a:buClr>
              <a:buSzPct val="115000"/>
              <a:buFont typeface="Arial"/>
              <a:buChar char="•"/>
            </a:pPr>
            <a:r>
              <a:rPr lang="en-IN" sz="2400" b="1" dirty="0">
                <a:solidFill>
                  <a:schemeClr val="tx1">
                    <a:lumMod val="85000"/>
                    <a:lumOff val="15000"/>
                  </a:schemeClr>
                </a:solidFill>
              </a:rPr>
              <a:t>Ms. SUHANA D/O Sh. SUNIL SHARMA has got selected in M.Sc. Chemistry at IIT Kanpur and she was also CSCA president for session 2023-24.</a:t>
            </a:r>
          </a:p>
        </p:txBody>
      </p:sp>
      <p:sp>
        <p:nvSpPr>
          <p:cNvPr id="7" name="TextBox 6"/>
          <p:cNvSpPr txBox="1"/>
          <p:nvPr/>
        </p:nvSpPr>
        <p:spPr>
          <a:xfrm>
            <a:off x="3773011" y="3552754"/>
            <a:ext cx="5237824" cy="461665"/>
          </a:xfrm>
          <a:prstGeom prst="rect">
            <a:avLst/>
          </a:prstGeom>
          <a:solidFill>
            <a:schemeClr val="accent2">
              <a:lumMod val="60000"/>
              <a:lumOff val="40000"/>
            </a:schemeClr>
          </a:solidFill>
        </p:spPr>
        <p:txBody>
          <a:bodyPr wrap="square" rtlCol="0">
            <a:spAutoFit/>
          </a:bodyPr>
          <a:lstStyle/>
          <a:p>
            <a:r>
              <a:rPr lang="en-IN" sz="2400" b="1" dirty="0">
                <a:solidFill>
                  <a:srgbClr val="C00000"/>
                </a:solidFill>
                <a:latin typeface="Arial Black" panose="020B0A04020102020204" pitchFamily="34" charset="0"/>
              </a:rPr>
              <a:t>Academic session 2023-24</a:t>
            </a:r>
          </a:p>
        </p:txBody>
      </p:sp>
      <p:pic>
        <p:nvPicPr>
          <p:cNvPr id="8" name="Picture 7"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69378" y="-7040"/>
            <a:ext cx="1129270" cy="912399"/>
          </a:xfrm>
          <a:prstGeom prst="rect">
            <a:avLst/>
          </a:prstGeom>
          <a:noFill/>
          <a:ln w="76200">
            <a:solidFill>
              <a:srgbClr val="0070C0"/>
            </a:solidFill>
          </a:ln>
        </p:spPr>
      </p:pic>
    </p:spTree>
    <p:extLst>
      <p:ext uri="{BB962C8B-B14F-4D97-AF65-F5344CB8AC3E}">
        <p14:creationId xmlns:p14="http://schemas.microsoft.com/office/powerpoint/2010/main" val="1747821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6625" y="0"/>
            <a:ext cx="9601196" cy="518194"/>
          </a:xfrm>
          <a:ln>
            <a:solidFill>
              <a:srgbClr val="FF0000"/>
            </a:solidFill>
          </a:ln>
        </p:spPr>
        <p:txBody>
          <a:bodyPr>
            <a:normAutofit fontScale="90000"/>
          </a:bodyPr>
          <a:lstStyle/>
          <a:p>
            <a:r>
              <a:rPr lang="en-IN" dirty="0">
                <a:solidFill>
                  <a:schemeClr val="accent4">
                    <a:lumMod val="50000"/>
                  </a:schemeClr>
                </a:solidFill>
              </a:rPr>
              <a:t>Staff/Faculty Accomplishments</a:t>
            </a:r>
          </a:p>
        </p:txBody>
      </p:sp>
      <p:sp>
        <p:nvSpPr>
          <p:cNvPr id="4" name="Rectangle 3"/>
          <p:cNvSpPr/>
          <p:nvPr/>
        </p:nvSpPr>
        <p:spPr>
          <a:xfrm>
            <a:off x="648069" y="518194"/>
            <a:ext cx="10955045" cy="5876378"/>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US" sz="1600" b="1" dirty="0">
                <a:latin typeface="Times New Roman" panose="02020603050405020304" pitchFamily="18" charset="0"/>
                <a:ea typeface="Times New Roman" panose="02020603050405020304" pitchFamily="18" charset="0"/>
                <a:cs typeface="Mangal"/>
              </a:rPr>
              <a:t> Dr. Vishal Sharma, Assistant Professor(Mathematics) has</a:t>
            </a:r>
            <a:endParaRPr lang="en-IN" sz="1400" dirty="0">
              <a:latin typeface="Calibri" panose="020F0502020204030204" pitchFamily="34" charset="0"/>
              <a:ea typeface="Times New Roman" panose="02020603050405020304" pitchFamily="18" charset="0"/>
              <a:cs typeface="Mangal"/>
            </a:endParaRPr>
          </a:p>
          <a:p>
            <a:pPr marL="457200" algn="just">
              <a:lnSpc>
                <a:spcPct val="115000"/>
              </a:lnSpc>
              <a:spcAft>
                <a:spcPts val="1000"/>
              </a:spcAft>
            </a:pPr>
            <a:r>
              <a:rPr lang="en-US" sz="1600" b="1" dirty="0">
                <a:solidFill>
                  <a:schemeClr val="accent2">
                    <a:lumMod val="50000"/>
                  </a:schemeClr>
                </a:solidFill>
                <a:latin typeface="Times New Roman" panose="02020603050405020304" pitchFamily="18" charset="0"/>
                <a:ea typeface="Times New Roman" panose="02020603050405020304" pitchFamily="18" charset="0"/>
                <a:cs typeface="Mangal"/>
              </a:rPr>
              <a:t>Completed his Ph.D. in Mathematics on the topic Entitled “Generalized composition operators on the </a:t>
            </a:r>
            <a:r>
              <a:rPr lang="en-US" sz="1600" b="1" dirty="0" err="1">
                <a:solidFill>
                  <a:schemeClr val="accent2">
                    <a:lumMod val="50000"/>
                  </a:schemeClr>
                </a:solidFill>
                <a:latin typeface="Times New Roman" panose="02020603050405020304" pitchFamily="18" charset="0"/>
                <a:ea typeface="Times New Roman" panose="02020603050405020304" pitchFamily="18" charset="0"/>
                <a:cs typeface="Mangal"/>
              </a:rPr>
              <a:t>Besov</a:t>
            </a:r>
            <a:r>
              <a:rPr lang="en-US" sz="1600" b="1" dirty="0">
                <a:solidFill>
                  <a:schemeClr val="accent2">
                    <a:lumMod val="50000"/>
                  </a:schemeClr>
                </a:solidFill>
                <a:latin typeface="Times New Roman" panose="02020603050405020304" pitchFamily="18" charset="0"/>
                <a:ea typeface="Times New Roman" panose="02020603050405020304" pitchFamily="18" charset="0"/>
                <a:cs typeface="Mangal"/>
              </a:rPr>
              <a:t> and related Spaces”, from Central University, Jammu</a:t>
            </a:r>
            <a:r>
              <a:rPr lang="en-US" sz="1600" b="1" dirty="0">
                <a:latin typeface="Times New Roman" panose="02020603050405020304" pitchFamily="18" charset="0"/>
                <a:ea typeface="Times New Roman" panose="02020603050405020304" pitchFamily="18" charset="0"/>
                <a:cs typeface="Mangal"/>
              </a:rPr>
              <a:t>.</a:t>
            </a:r>
            <a:endParaRPr lang="en-IN" sz="1600" b="1" dirty="0"/>
          </a:p>
          <a:p>
            <a:pPr marL="342900" lvl="0" indent="-342900" algn="just">
              <a:lnSpc>
                <a:spcPct val="115000"/>
              </a:lnSpc>
              <a:spcAft>
                <a:spcPts val="0"/>
              </a:spcAft>
              <a:buFont typeface="Symbol" panose="05050102010706020507" pitchFamily="18" charset="2"/>
              <a:buChar char=""/>
            </a:pPr>
            <a:r>
              <a:rPr lang="en-IN" sz="1600" b="1" dirty="0" err="1">
                <a:latin typeface="Times New Roman" panose="02020603050405020304" pitchFamily="18" charset="0"/>
                <a:ea typeface="Calibri" panose="020F0502020204030204" pitchFamily="34" charset="0"/>
                <a:cs typeface="Mangal"/>
              </a:rPr>
              <a:t>Dr.</a:t>
            </a:r>
            <a:r>
              <a:rPr lang="en-IN" sz="1600" b="1" dirty="0">
                <a:latin typeface="Times New Roman" panose="02020603050405020304" pitchFamily="18" charset="0"/>
                <a:ea typeface="Calibri" panose="020F0502020204030204" pitchFamily="34" charset="0"/>
                <a:cs typeface="Mangal"/>
              </a:rPr>
              <a:t> Sanjeev Kumar, Assistant Professor </a:t>
            </a:r>
            <a:r>
              <a:rPr lang="en-IN" sz="1600" dirty="0">
                <a:latin typeface="Times New Roman" panose="02020603050405020304" pitchFamily="18" charset="0"/>
                <a:ea typeface="Calibri" panose="020F0502020204030204" pitchFamily="34" charset="0"/>
                <a:cs typeface="Mangal"/>
              </a:rPr>
              <a:t>(Music V) has</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Font typeface="+mj-lt"/>
              <a:buAutoNum type="arabicPeriod"/>
            </a:pPr>
            <a:r>
              <a:rPr lang="en-IN" sz="1600" dirty="0">
                <a:latin typeface="Times New Roman" panose="02020603050405020304" pitchFamily="18" charset="0"/>
                <a:ea typeface="Calibri" panose="020F0502020204030204" pitchFamily="34" charset="0"/>
                <a:cs typeface="Mangal"/>
              </a:rPr>
              <a:t>Completed an online two-week interdisciplinary refresher course on “Research Methodology &amp; Data Analysis” conducted by the Teaching Learning Centre, </a:t>
            </a:r>
            <a:r>
              <a:rPr lang="en-IN" sz="1600" dirty="0" err="1">
                <a:latin typeface="Times New Roman" panose="02020603050405020304" pitchFamily="18" charset="0"/>
                <a:ea typeface="Calibri" panose="020F0502020204030204" pitchFamily="34" charset="0"/>
                <a:cs typeface="Mangal"/>
              </a:rPr>
              <a:t>Ramanujan</a:t>
            </a:r>
            <a:r>
              <a:rPr lang="en-IN" sz="1600" dirty="0">
                <a:latin typeface="Times New Roman" panose="02020603050405020304" pitchFamily="18" charset="0"/>
                <a:ea typeface="Calibri" panose="020F0502020204030204" pitchFamily="34" charset="0"/>
                <a:cs typeface="Mangal"/>
              </a:rPr>
              <a:t> College, University of Delhi.</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1000"/>
              </a:spcAft>
              <a:buFont typeface="+mj-lt"/>
              <a:buAutoNum type="arabicPeriod"/>
            </a:pPr>
            <a:r>
              <a:rPr lang="en-IN" sz="1400" dirty="0">
                <a:latin typeface="Calibri" panose="020F0502020204030204" pitchFamily="34" charset="0"/>
                <a:ea typeface="Times New Roman" panose="02020603050405020304" pitchFamily="18" charset="0"/>
                <a:cs typeface="Mangal"/>
              </a:rPr>
              <a:t> </a:t>
            </a:r>
            <a:r>
              <a:rPr lang="en-IN" sz="1600" dirty="0">
                <a:latin typeface="Times New Roman" panose="02020603050405020304" pitchFamily="18" charset="0"/>
                <a:ea typeface="Calibri" panose="020F0502020204030204" pitchFamily="34" charset="0"/>
                <a:cs typeface="Mangal"/>
              </a:rPr>
              <a:t>Presented a paper entitled, “Livelihoods in Folk Music: Opportunities and Challenges” in the national seminar organised by GC </a:t>
            </a:r>
            <a:r>
              <a:rPr lang="en-IN" sz="1600" dirty="0" err="1">
                <a:latin typeface="Times New Roman" panose="02020603050405020304" pitchFamily="18" charset="0"/>
                <a:ea typeface="Calibri" panose="020F0502020204030204" pitchFamily="34" charset="0"/>
                <a:cs typeface="Mangal"/>
              </a:rPr>
              <a:t>Sahpur</a:t>
            </a:r>
            <a:r>
              <a:rPr lang="en-IN" sz="1600" dirty="0">
                <a:latin typeface="Times New Roman" panose="02020603050405020304" pitchFamily="18" charset="0"/>
                <a:ea typeface="Calibri" panose="020F0502020204030204" pitchFamily="34" charset="0"/>
                <a:cs typeface="Mangal"/>
              </a:rPr>
              <a:t>.</a:t>
            </a:r>
            <a:endParaRPr lang="en-IN" sz="14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Symbol" panose="05050102010706020507" pitchFamily="18" charset="2"/>
              <a:buChar char=""/>
            </a:pPr>
            <a:r>
              <a:rPr lang="en-IN" sz="1600" b="1" dirty="0" err="1">
                <a:latin typeface="Times New Roman" panose="02020603050405020304" pitchFamily="18" charset="0"/>
                <a:ea typeface="Calibri" panose="020F0502020204030204" pitchFamily="34" charset="0"/>
                <a:cs typeface="Mangal"/>
              </a:rPr>
              <a:t>Sh</a:t>
            </a:r>
            <a:r>
              <a:rPr lang="hi-IN" sz="1600" b="1" dirty="0">
                <a:latin typeface="Calibri" panose="020F0502020204030204" pitchFamily="34" charset="0"/>
                <a:ea typeface="Calibri" panose="020F0502020204030204" pitchFamily="34" charset="0"/>
                <a:cs typeface="Times New Roman" panose="02020603050405020304" pitchFamily="18" charset="0"/>
              </a:rPr>
              <a:t>. </a:t>
            </a:r>
            <a:r>
              <a:rPr lang="en-IN" sz="1600" b="1" dirty="0" err="1">
                <a:latin typeface="Times New Roman" panose="02020603050405020304" pitchFamily="18" charset="0"/>
                <a:ea typeface="Calibri" panose="020F0502020204030204" pitchFamily="34" charset="0"/>
                <a:cs typeface="Mangal"/>
              </a:rPr>
              <a:t>Sidharth</a:t>
            </a:r>
            <a:r>
              <a:rPr lang="en-IN" sz="1600" b="1" dirty="0">
                <a:latin typeface="Times New Roman" panose="02020603050405020304" pitchFamily="18" charset="0"/>
                <a:ea typeface="Calibri" panose="020F0502020204030204" pitchFamily="34" charset="0"/>
                <a:cs typeface="Mangal"/>
              </a:rPr>
              <a:t> Sharma, Associate Professor </a:t>
            </a:r>
            <a:r>
              <a:rPr lang="en-IN" sz="1600" dirty="0">
                <a:latin typeface="Times New Roman" panose="02020603050405020304" pitchFamily="18" charset="0"/>
                <a:ea typeface="Calibri" panose="020F0502020204030204" pitchFamily="34" charset="0"/>
                <a:cs typeface="Mangal"/>
              </a:rPr>
              <a:t>(Physics) has</a:t>
            </a:r>
            <a:r>
              <a:rPr lang="en-IN" sz="1600" b="1" dirty="0">
                <a:latin typeface="Times New Roman" panose="02020603050405020304" pitchFamily="18" charset="0"/>
                <a:ea typeface="Calibri" panose="020F0502020204030204" pitchFamily="34" charset="0"/>
                <a:cs typeface="Mangal"/>
              </a:rPr>
              <a:t> </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SzPts val="1200"/>
              <a:buFont typeface="+mj-lt"/>
              <a:buAutoNum type="arabicPeriod"/>
            </a:pPr>
            <a:r>
              <a:rPr lang="en-IN" sz="1600" dirty="0">
                <a:latin typeface="Times New Roman" panose="02020603050405020304" pitchFamily="18" charset="0"/>
                <a:ea typeface="Calibri" panose="020F0502020204030204" pitchFamily="34" charset="0"/>
                <a:cs typeface="Mangal"/>
              </a:rPr>
              <a:t>Completed an online two-week interdisciplinary refresher course on “Research Methodology &amp; Data Analysis” conducted by the Teaching Learning Centre, </a:t>
            </a:r>
            <a:r>
              <a:rPr lang="en-IN" sz="1600" dirty="0" err="1">
                <a:latin typeface="Times New Roman" panose="02020603050405020304" pitchFamily="18" charset="0"/>
                <a:ea typeface="Calibri" panose="020F0502020204030204" pitchFamily="34" charset="0"/>
                <a:cs typeface="Mangal"/>
              </a:rPr>
              <a:t>Ramanujan</a:t>
            </a:r>
            <a:r>
              <a:rPr lang="en-IN" sz="1600" dirty="0">
                <a:latin typeface="Times New Roman" panose="02020603050405020304" pitchFamily="18" charset="0"/>
                <a:ea typeface="Calibri" panose="020F0502020204030204" pitchFamily="34" charset="0"/>
                <a:cs typeface="Mangal"/>
              </a:rPr>
              <a:t> College, University of Delhi. </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SzPts val="1200"/>
              <a:buFont typeface="+mj-lt"/>
              <a:buAutoNum type="arabicPeriod"/>
            </a:pPr>
            <a:r>
              <a:rPr lang="en-IN" sz="1600" dirty="0">
                <a:latin typeface="Times New Roman" panose="02020603050405020304" pitchFamily="18" charset="0"/>
                <a:ea typeface="Calibri" panose="020F0502020204030204" pitchFamily="34" charset="0"/>
                <a:cs typeface="Mangal"/>
              </a:rPr>
              <a:t>Presented a paper entitled, “ </a:t>
            </a:r>
            <a:r>
              <a:rPr lang="en-IN" sz="1600" b="1" dirty="0">
                <a:latin typeface="Times New Roman" panose="02020603050405020304" pitchFamily="18" charset="0"/>
                <a:ea typeface="Calibri" panose="020F0502020204030204" pitchFamily="34" charset="0"/>
                <a:cs typeface="Mangal"/>
              </a:rPr>
              <a:t>Ethnobotanical Survey Of Medicinal Herbs From the </a:t>
            </a:r>
            <a:r>
              <a:rPr lang="en-IN" sz="1600" b="1" dirty="0" err="1">
                <a:latin typeface="Times New Roman" panose="02020603050405020304" pitchFamily="18" charset="0"/>
                <a:ea typeface="Calibri" panose="020F0502020204030204" pitchFamily="34" charset="0"/>
                <a:cs typeface="Mangal"/>
              </a:rPr>
              <a:t>Bhattiyat</a:t>
            </a:r>
            <a:r>
              <a:rPr lang="en-IN" sz="1600" b="1" dirty="0">
                <a:latin typeface="Times New Roman" panose="02020603050405020304" pitchFamily="18" charset="0"/>
                <a:ea typeface="Calibri" panose="020F0502020204030204" pitchFamily="34" charset="0"/>
                <a:cs typeface="Mangal"/>
              </a:rPr>
              <a:t> Region Of </a:t>
            </a:r>
            <a:r>
              <a:rPr lang="en-IN" sz="1600" b="1" dirty="0" err="1">
                <a:latin typeface="Times New Roman" panose="02020603050405020304" pitchFamily="18" charset="0"/>
                <a:ea typeface="Calibri" panose="020F0502020204030204" pitchFamily="34" charset="0"/>
                <a:cs typeface="Mangal"/>
              </a:rPr>
              <a:t>Chamba</a:t>
            </a:r>
            <a:r>
              <a:rPr lang="en-IN" sz="1600" dirty="0">
                <a:latin typeface="Times New Roman" panose="02020603050405020304" pitchFamily="18" charset="0"/>
                <a:ea typeface="Calibri" panose="020F0502020204030204" pitchFamily="34" charset="0"/>
                <a:cs typeface="Mangal"/>
              </a:rPr>
              <a:t>” at the International Conference on Communicating Health, Happiness &amp; Longevity for Sustainable Growth organized </a:t>
            </a:r>
            <a:r>
              <a:rPr lang="en-IN" sz="1600" dirty="0" err="1">
                <a:latin typeface="Times New Roman" panose="02020603050405020304" pitchFamily="18" charset="0"/>
                <a:ea typeface="Calibri" panose="020F0502020204030204" pitchFamily="34" charset="0"/>
                <a:cs typeface="Mangal"/>
              </a:rPr>
              <a:t>w.e.f</a:t>
            </a:r>
            <a:r>
              <a:rPr lang="en-IN" sz="1600" dirty="0">
                <a:latin typeface="Times New Roman" panose="02020603050405020304" pitchFamily="18" charset="0"/>
                <a:ea typeface="Calibri" panose="020F0502020204030204" pitchFamily="34" charset="0"/>
                <a:cs typeface="Mangal"/>
              </a:rPr>
              <a:t>. Dec. 2 to Dec. 4, 2023 by GC </a:t>
            </a:r>
            <a:r>
              <a:rPr lang="en-IN" sz="1600" dirty="0" err="1">
                <a:latin typeface="Times New Roman" panose="02020603050405020304" pitchFamily="18" charset="0"/>
                <a:ea typeface="Calibri" panose="020F0502020204030204" pitchFamily="34" charset="0"/>
                <a:cs typeface="Mangal"/>
              </a:rPr>
              <a:t>Anni</a:t>
            </a:r>
            <a:r>
              <a:rPr lang="en-IN" sz="1600" dirty="0">
                <a:latin typeface="Times New Roman" panose="02020603050405020304" pitchFamily="18" charset="0"/>
                <a:ea typeface="Calibri" panose="020F0502020204030204" pitchFamily="34" charset="0"/>
                <a:cs typeface="Mangal"/>
              </a:rPr>
              <a:t> &amp; ICFRE, Shimla.</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SzPts val="1200"/>
              <a:buFont typeface="+mj-lt"/>
              <a:buAutoNum type="arabicPeriod"/>
            </a:pPr>
            <a:r>
              <a:rPr lang="en-IN" sz="1600" dirty="0">
                <a:latin typeface="Times New Roman" panose="02020603050405020304" pitchFamily="18" charset="0"/>
                <a:ea typeface="Calibri" panose="020F0502020204030204" pitchFamily="34" charset="0"/>
                <a:cs typeface="Mangal"/>
              </a:rPr>
              <a:t>Presented a paper entitled, “</a:t>
            </a:r>
            <a:r>
              <a:rPr lang="en-IN" sz="1600" b="1" dirty="0">
                <a:latin typeface="Times New Roman" panose="02020603050405020304" pitchFamily="18" charset="0"/>
                <a:ea typeface="Calibri" panose="020F0502020204030204" pitchFamily="34" charset="0"/>
                <a:cs typeface="Mangal"/>
              </a:rPr>
              <a:t>Effect Of Anthropogenic Activity On Climate: A Case Study Of Himalayan States In India</a:t>
            </a:r>
            <a:r>
              <a:rPr lang="en-IN" sz="1600" dirty="0">
                <a:latin typeface="Times New Roman" panose="02020603050405020304" pitchFamily="18" charset="0"/>
                <a:ea typeface="Calibri" panose="020F0502020204030204" pitchFamily="34" charset="0"/>
                <a:cs typeface="Mangal"/>
              </a:rPr>
              <a:t>” at the International Conference on Resilient Futures held on Dec. 29, 2023 and organized by GC </a:t>
            </a:r>
            <a:r>
              <a:rPr lang="en-IN" sz="1600" dirty="0" err="1">
                <a:latin typeface="Times New Roman" panose="02020603050405020304" pitchFamily="18" charset="0"/>
                <a:ea typeface="Calibri" panose="020F0502020204030204" pitchFamily="34" charset="0"/>
                <a:cs typeface="Mangal"/>
              </a:rPr>
              <a:t>Palampur</a:t>
            </a:r>
            <a:r>
              <a:rPr lang="en-IN" sz="1600" dirty="0">
                <a:latin typeface="Times New Roman" panose="02020603050405020304" pitchFamily="18" charset="0"/>
                <a:ea typeface="Calibri" panose="020F0502020204030204" pitchFamily="34" charset="0"/>
                <a:cs typeface="Mangal"/>
              </a:rPr>
              <a:t>.</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Font typeface="Symbol" panose="05050102010706020507" pitchFamily="18" charset="2"/>
              <a:buChar char=""/>
            </a:pPr>
            <a:r>
              <a:rPr lang="en-US" sz="1600" b="1" dirty="0">
                <a:latin typeface="Times New Roman" panose="02020603050405020304" pitchFamily="18" charset="0"/>
                <a:ea typeface="Calibri" panose="020F0502020204030204" pitchFamily="34" charset="0"/>
                <a:cs typeface="Mangal"/>
              </a:rPr>
              <a:t>Smt.</a:t>
            </a:r>
            <a:r>
              <a:rPr lang="en-US" sz="1600" dirty="0">
                <a:latin typeface="Times New Roman" panose="02020603050405020304" pitchFamily="18" charset="0"/>
                <a:ea typeface="Calibri" panose="020F0502020204030204" pitchFamily="34" charset="0"/>
                <a:cs typeface="Mangal"/>
              </a:rPr>
              <a:t> </a:t>
            </a:r>
            <a:r>
              <a:rPr lang="en-US" sz="1600" b="1" dirty="0" err="1">
                <a:latin typeface="Times New Roman" panose="02020603050405020304" pitchFamily="18" charset="0"/>
                <a:ea typeface="Calibri" panose="020F0502020204030204" pitchFamily="34" charset="0"/>
                <a:cs typeface="Mangal"/>
              </a:rPr>
              <a:t>Beby</a:t>
            </a:r>
            <a:r>
              <a:rPr lang="en-US" sz="1600" b="1" dirty="0">
                <a:latin typeface="Times New Roman" panose="02020603050405020304" pitchFamily="18" charset="0"/>
                <a:ea typeface="Calibri" panose="020F0502020204030204" pitchFamily="34" charset="0"/>
                <a:cs typeface="Mangal"/>
              </a:rPr>
              <a:t> </a:t>
            </a:r>
            <a:r>
              <a:rPr lang="en-US" sz="1600" b="1" dirty="0" err="1">
                <a:latin typeface="Times New Roman" panose="02020603050405020304" pitchFamily="18" charset="0"/>
                <a:ea typeface="Calibri" panose="020F0502020204030204" pitchFamily="34" charset="0"/>
                <a:cs typeface="Mangal"/>
              </a:rPr>
              <a:t>Kumari</a:t>
            </a:r>
            <a:r>
              <a:rPr lang="en-US" sz="1600" dirty="0">
                <a:latin typeface="Times New Roman" panose="02020603050405020304" pitchFamily="18" charset="0"/>
                <a:ea typeface="Calibri" panose="020F0502020204030204" pitchFamily="34" charset="0"/>
                <a:cs typeface="Mangal"/>
              </a:rPr>
              <a:t>, </a:t>
            </a:r>
            <a:r>
              <a:rPr lang="en-US" sz="1600" b="1" dirty="0">
                <a:latin typeface="Times New Roman" panose="02020603050405020304" pitchFamily="18" charset="0"/>
                <a:ea typeface="Calibri" panose="020F0502020204030204" pitchFamily="34" charset="0"/>
                <a:cs typeface="Mangal"/>
              </a:rPr>
              <a:t>Assistant Professor</a:t>
            </a:r>
            <a:r>
              <a:rPr lang="en-US" sz="1600" dirty="0">
                <a:latin typeface="Times New Roman" panose="02020603050405020304" pitchFamily="18" charset="0"/>
                <a:ea typeface="Calibri" panose="020F0502020204030204" pitchFamily="34" charset="0"/>
                <a:cs typeface="Mangal"/>
              </a:rPr>
              <a:t> (Economics) has </a:t>
            </a:r>
            <a:endParaRPr lang="en-IN" sz="1400" dirty="0">
              <a:latin typeface="Calibri" panose="020F0502020204030204" pitchFamily="34" charset="0"/>
              <a:ea typeface="Calibri" panose="020F0502020204030204" pitchFamily="34" charset="0"/>
              <a:cs typeface="Mangal"/>
            </a:endParaRPr>
          </a:p>
          <a:p>
            <a:pPr marL="457200" algn="just">
              <a:lnSpc>
                <a:spcPct val="115000"/>
              </a:lnSpc>
              <a:spcAft>
                <a:spcPts val="0"/>
              </a:spcAft>
            </a:pPr>
            <a:r>
              <a:rPr lang="en-US" sz="1600" dirty="0">
                <a:latin typeface="Times New Roman" panose="02020603050405020304" pitchFamily="18" charset="0"/>
                <a:ea typeface="Calibri" panose="020F0502020204030204" pitchFamily="34" charset="0"/>
                <a:cs typeface="Mangal"/>
              </a:rPr>
              <a:t>Presented a paper entitled “Migration of tribes (Gaddis) from native land to Plains: An opportunity or threat”.</a:t>
            </a:r>
            <a:endParaRPr lang="en-IN" sz="1400" dirty="0">
              <a:latin typeface="Calibri" panose="020F0502020204030204" pitchFamily="34" charset="0"/>
              <a:ea typeface="Calibri" panose="020F0502020204030204" pitchFamily="34" charset="0"/>
              <a:cs typeface="Mangal"/>
            </a:endParaRPr>
          </a:p>
          <a:p>
            <a:pPr marL="342900" lvl="0" indent="-342900" algn="just">
              <a:lnSpc>
                <a:spcPct val="115000"/>
              </a:lnSpc>
              <a:spcAft>
                <a:spcPts val="0"/>
              </a:spcAft>
              <a:buFont typeface="Symbol" panose="05050102010706020507" pitchFamily="18" charset="2"/>
              <a:buChar char=""/>
            </a:pPr>
            <a:endParaRPr lang="en-IN" sz="1600" dirty="0">
              <a:effectLst/>
              <a:latin typeface="Calibri" panose="020F0502020204030204" pitchFamily="34" charset="0"/>
              <a:ea typeface="Times New Roman" panose="02020603050405020304" pitchFamily="18" charset="0"/>
              <a:cs typeface="Mangal"/>
            </a:endParaRPr>
          </a:p>
        </p:txBody>
      </p:sp>
      <p:pic>
        <p:nvPicPr>
          <p:cNvPr id="5" name="Picture 4"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68757" y="363985"/>
            <a:ext cx="1129270" cy="912399"/>
          </a:xfrm>
          <a:prstGeom prst="rect">
            <a:avLst/>
          </a:prstGeom>
          <a:noFill/>
          <a:ln w="76200">
            <a:solidFill>
              <a:srgbClr val="0070C0"/>
            </a:solidFill>
          </a:ln>
        </p:spPr>
      </p:pic>
    </p:spTree>
    <p:extLst>
      <p:ext uri="{BB962C8B-B14F-4D97-AF65-F5344CB8AC3E}">
        <p14:creationId xmlns:p14="http://schemas.microsoft.com/office/powerpoint/2010/main" val="647138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90111" y="674702"/>
            <a:ext cx="10741981" cy="6109365"/>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cs typeface="Mangal"/>
              </a:rPr>
              <a:t>Sh. Pitamber </a:t>
            </a:r>
            <a:r>
              <a:rPr lang="en-US" b="1" dirty="0" err="1">
                <a:latin typeface="Times New Roman" panose="02020603050405020304" pitchFamily="18" charset="0"/>
                <a:ea typeface="Times New Roman" panose="02020603050405020304" pitchFamily="18" charset="0"/>
                <a:cs typeface="Mangal"/>
              </a:rPr>
              <a:t>Dutt</a:t>
            </a:r>
            <a:r>
              <a:rPr lang="en-US" dirty="0">
                <a:latin typeface="Times New Roman" panose="02020603050405020304" pitchFamily="18" charset="0"/>
                <a:ea typeface="Times New Roman" panose="02020603050405020304" pitchFamily="18" charset="0"/>
                <a:cs typeface="Mangal"/>
              </a:rPr>
              <a:t>, </a:t>
            </a:r>
            <a:r>
              <a:rPr lang="en-US" b="1" dirty="0">
                <a:latin typeface="Times New Roman" panose="02020603050405020304" pitchFamily="18" charset="0"/>
                <a:ea typeface="Times New Roman" panose="02020603050405020304" pitchFamily="18" charset="0"/>
                <a:cs typeface="Mangal"/>
              </a:rPr>
              <a:t>Assistant Professor</a:t>
            </a:r>
            <a:r>
              <a:rPr lang="en-US" dirty="0">
                <a:latin typeface="Times New Roman" panose="02020603050405020304" pitchFamily="18" charset="0"/>
                <a:ea typeface="Times New Roman" panose="02020603050405020304" pitchFamily="18" charset="0"/>
                <a:cs typeface="Mangal"/>
              </a:rPr>
              <a:t> (Botany) has </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Mangal"/>
              </a:rPr>
              <a:t>Presented a research paper entitled, “Cross-transferability of Wheat SSR Markers to </a:t>
            </a:r>
            <a:r>
              <a:rPr lang="en-US" i="1" dirty="0" err="1">
                <a:latin typeface="Times New Roman" panose="02020603050405020304" pitchFamily="18" charset="0"/>
                <a:ea typeface="Times New Roman" panose="02020603050405020304" pitchFamily="18" charset="0"/>
                <a:cs typeface="Mangal"/>
              </a:rPr>
              <a:t>Polygonatum</a:t>
            </a:r>
            <a:r>
              <a:rPr lang="en-US" i="1" dirty="0">
                <a:latin typeface="Times New Roman" panose="02020603050405020304" pitchFamily="18" charset="0"/>
                <a:ea typeface="Times New Roman" panose="02020603050405020304" pitchFamily="18" charset="0"/>
                <a:cs typeface="Mangal"/>
              </a:rPr>
              <a:t> </a:t>
            </a:r>
            <a:r>
              <a:rPr lang="en-US" i="1" dirty="0" err="1">
                <a:latin typeface="Times New Roman" panose="02020603050405020304" pitchFamily="18" charset="0"/>
                <a:ea typeface="Times New Roman" panose="02020603050405020304" pitchFamily="18" charset="0"/>
                <a:cs typeface="Mangal"/>
              </a:rPr>
              <a:t>verticillatum</a:t>
            </a:r>
            <a:r>
              <a:rPr lang="en-US" i="1" dirty="0">
                <a:latin typeface="Times New Roman" panose="02020603050405020304" pitchFamily="18" charset="0"/>
                <a:ea typeface="Times New Roman" panose="02020603050405020304" pitchFamily="18" charset="0"/>
                <a:cs typeface="Mangal"/>
              </a:rPr>
              <a:t> L. </a:t>
            </a:r>
            <a:r>
              <a:rPr lang="en-US" dirty="0">
                <a:latin typeface="Times New Roman" panose="02020603050405020304" pitchFamily="18" charset="0"/>
                <a:ea typeface="Times New Roman" panose="02020603050405020304" pitchFamily="18" charset="0"/>
                <a:cs typeface="Mangal"/>
              </a:rPr>
              <a:t>Accessions ” at the conference “ESBSTCR 2024” at SBBSU, Jalandhar.  </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Mangal"/>
              </a:rPr>
              <a:t>Also presented a research paper “Impact of Grazing Animal on the Population of </a:t>
            </a:r>
            <a:r>
              <a:rPr lang="en-US" i="1" dirty="0" err="1">
                <a:latin typeface="Times New Roman" panose="02020603050405020304" pitchFamily="18" charset="0"/>
                <a:ea typeface="Times New Roman" panose="02020603050405020304" pitchFamily="18" charset="0"/>
                <a:cs typeface="Mangal"/>
              </a:rPr>
              <a:t>Polygonatum</a:t>
            </a:r>
            <a:r>
              <a:rPr lang="en-US" i="1" dirty="0">
                <a:latin typeface="Times New Roman" panose="02020603050405020304" pitchFamily="18" charset="0"/>
                <a:ea typeface="Times New Roman" panose="02020603050405020304" pitchFamily="18" charset="0"/>
                <a:cs typeface="Mangal"/>
              </a:rPr>
              <a:t> </a:t>
            </a:r>
            <a:r>
              <a:rPr lang="en-US" i="1" dirty="0" err="1">
                <a:latin typeface="Times New Roman" panose="02020603050405020304" pitchFamily="18" charset="0"/>
                <a:ea typeface="Times New Roman" panose="02020603050405020304" pitchFamily="18" charset="0"/>
                <a:cs typeface="Mangal"/>
              </a:rPr>
              <a:t>verticillatum</a:t>
            </a:r>
            <a:r>
              <a:rPr lang="en-US" i="1" dirty="0">
                <a:latin typeface="Times New Roman" panose="02020603050405020304" pitchFamily="18" charset="0"/>
                <a:ea typeface="Times New Roman" panose="02020603050405020304" pitchFamily="18" charset="0"/>
                <a:cs typeface="Mangal"/>
              </a:rPr>
              <a:t> </a:t>
            </a:r>
            <a:r>
              <a:rPr lang="en-US" dirty="0">
                <a:latin typeface="Times New Roman" panose="02020603050405020304" pitchFamily="18" charset="0"/>
                <a:ea typeface="Times New Roman" panose="02020603050405020304" pitchFamily="18" charset="0"/>
                <a:cs typeface="Mangal"/>
              </a:rPr>
              <a:t>in </a:t>
            </a:r>
            <a:r>
              <a:rPr lang="en-US" dirty="0" err="1">
                <a:latin typeface="Times New Roman" panose="02020603050405020304" pitchFamily="18" charset="0"/>
                <a:ea typeface="Times New Roman" panose="02020603050405020304" pitchFamily="18" charset="0"/>
                <a:cs typeface="Mangal"/>
              </a:rPr>
              <a:t>khajjiar</a:t>
            </a:r>
            <a:r>
              <a:rPr lang="en-US" dirty="0">
                <a:latin typeface="Times New Roman" panose="02020603050405020304" pitchFamily="18" charset="0"/>
                <a:ea typeface="Times New Roman" panose="02020603050405020304" pitchFamily="18" charset="0"/>
                <a:cs typeface="Mangal"/>
              </a:rPr>
              <a:t> region” in the National Conference at GC </a:t>
            </a:r>
            <a:r>
              <a:rPr lang="en-US" dirty="0" err="1">
                <a:latin typeface="Times New Roman" panose="02020603050405020304" pitchFamily="18" charset="0"/>
                <a:ea typeface="Times New Roman" panose="02020603050405020304" pitchFamily="18" charset="0"/>
                <a:cs typeface="Mangal"/>
              </a:rPr>
              <a:t>Sarkaghat</a:t>
            </a:r>
            <a:r>
              <a:rPr lang="en-US" dirty="0">
                <a:latin typeface="Times New Roman" panose="02020603050405020304" pitchFamily="18" charset="0"/>
                <a:ea typeface="Times New Roman" panose="02020603050405020304" pitchFamily="18" charset="0"/>
                <a:cs typeface="Mangal"/>
              </a:rPr>
              <a:t>. </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US" dirty="0">
                <a:solidFill>
                  <a:srgbClr val="000000"/>
                </a:solidFill>
                <a:latin typeface="Times New Roman" panose="02020603050405020304" pitchFamily="18" charset="0"/>
                <a:ea typeface="Times New Roman" panose="02020603050405020304" pitchFamily="18" charset="0"/>
                <a:cs typeface="Mangal"/>
              </a:rPr>
              <a:t>Attended a one-week in-service teacher capacity building </a:t>
            </a:r>
            <a:r>
              <a:rPr lang="en-US" dirty="0" err="1">
                <a:solidFill>
                  <a:srgbClr val="000000"/>
                </a:solidFill>
                <a:latin typeface="Times New Roman" panose="02020603050405020304" pitchFamily="18" charset="0"/>
                <a:ea typeface="Times New Roman" panose="02020603050405020304" pitchFamily="18" charset="0"/>
                <a:cs typeface="Mangal"/>
              </a:rPr>
              <a:t>programme</a:t>
            </a:r>
            <a:r>
              <a:rPr lang="en-US" dirty="0">
                <a:solidFill>
                  <a:srgbClr val="000000"/>
                </a:solidFill>
                <a:latin typeface="Times New Roman" panose="02020603050405020304" pitchFamily="18" charset="0"/>
                <a:ea typeface="Times New Roman" panose="02020603050405020304" pitchFamily="18" charset="0"/>
                <a:cs typeface="Mangal"/>
              </a:rPr>
              <a:t> organized by GCTE, </a:t>
            </a:r>
            <a:r>
              <a:rPr lang="en-US" dirty="0" err="1">
                <a:solidFill>
                  <a:srgbClr val="000000"/>
                </a:solidFill>
                <a:latin typeface="Times New Roman" panose="02020603050405020304" pitchFamily="18" charset="0"/>
                <a:ea typeface="Times New Roman" panose="02020603050405020304" pitchFamily="18" charset="0"/>
                <a:cs typeface="Mangal"/>
              </a:rPr>
              <a:t>Dharamshala</a:t>
            </a:r>
            <a:r>
              <a:rPr lang="en-US" dirty="0">
                <a:solidFill>
                  <a:srgbClr val="000000"/>
                </a:solidFill>
                <a:latin typeface="Times New Roman" panose="02020603050405020304" pitchFamily="18" charset="0"/>
                <a:ea typeface="Times New Roman" panose="02020603050405020304" pitchFamily="18" charset="0"/>
                <a:cs typeface="Mangal"/>
              </a:rPr>
              <a:t> from 07/08/2023 to 12/08/2023. </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cs typeface="Mangal"/>
              </a:rPr>
              <a:t>Dr. </a:t>
            </a:r>
            <a:r>
              <a:rPr lang="en-US" b="1" dirty="0" err="1">
                <a:latin typeface="Times New Roman" panose="02020603050405020304" pitchFamily="18" charset="0"/>
                <a:ea typeface="Times New Roman" panose="02020603050405020304" pitchFamily="18" charset="0"/>
                <a:cs typeface="Mangal"/>
              </a:rPr>
              <a:t>Akash</a:t>
            </a:r>
            <a:r>
              <a:rPr lang="en-US" b="1" dirty="0">
                <a:latin typeface="Times New Roman" panose="02020603050405020304" pitchFamily="18" charset="0"/>
                <a:ea typeface="Times New Roman" panose="02020603050405020304" pitchFamily="18" charset="0"/>
                <a:cs typeface="Mangal"/>
              </a:rPr>
              <a:t> Deep Sharma Assistant Professor</a:t>
            </a:r>
            <a:r>
              <a:rPr lang="en-US" dirty="0">
                <a:latin typeface="Times New Roman" panose="02020603050405020304" pitchFamily="18" charset="0"/>
                <a:ea typeface="Times New Roman" panose="02020603050405020304" pitchFamily="18" charset="0"/>
                <a:cs typeface="Mangal"/>
              </a:rPr>
              <a:t> (Physics) has</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SzPts val="1200"/>
              <a:buFont typeface="Times New Roman" panose="02020603050405020304" pitchFamily="18" charset="0"/>
              <a:buAutoNum type="arabicPeriod"/>
            </a:pPr>
            <a:r>
              <a:rPr lang="en-US" dirty="0">
                <a:solidFill>
                  <a:srgbClr val="000000"/>
                </a:solidFill>
                <a:latin typeface="Times New Roman" panose="02020603050405020304" pitchFamily="18" charset="0"/>
                <a:ea typeface="Times New Roman" panose="02020603050405020304" pitchFamily="18" charset="0"/>
                <a:cs typeface="Mangal"/>
              </a:rPr>
              <a:t>Attended a one-week in-service teacher capacity-building </a:t>
            </a:r>
            <a:r>
              <a:rPr lang="en-US" dirty="0" err="1">
                <a:solidFill>
                  <a:srgbClr val="000000"/>
                </a:solidFill>
                <a:latin typeface="Times New Roman" panose="02020603050405020304" pitchFamily="18" charset="0"/>
                <a:ea typeface="Times New Roman" panose="02020603050405020304" pitchFamily="18" charset="0"/>
                <a:cs typeface="Mangal"/>
              </a:rPr>
              <a:t>programme</a:t>
            </a:r>
            <a:r>
              <a:rPr lang="en-US" dirty="0">
                <a:solidFill>
                  <a:srgbClr val="000000"/>
                </a:solidFill>
                <a:latin typeface="Times New Roman" panose="02020603050405020304" pitchFamily="18" charset="0"/>
                <a:ea typeface="Times New Roman" panose="02020603050405020304" pitchFamily="18" charset="0"/>
                <a:cs typeface="Mangal"/>
              </a:rPr>
              <a:t> organized by GCTE, </a:t>
            </a:r>
            <a:r>
              <a:rPr lang="en-US" dirty="0" err="1">
                <a:solidFill>
                  <a:srgbClr val="000000"/>
                </a:solidFill>
                <a:latin typeface="Times New Roman" panose="02020603050405020304" pitchFamily="18" charset="0"/>
                <a:ea typeface="Times New Roman" panose="02020603050405020304" pitchFamily="18" charset="0"/>
                <a:cs typeface="Mangal"/>
              </a:rPr>
              <a:t>Dharamshala</a:t>
            </a:r>
            <a:r>
              <a:rPr lang="en-US" dirty="0">
                <a:solidFill>
                  <a:srgbClr val="000000"/>
                </a:solidFill>
                <a:latin typeface="Times New Roman" panose="02020603050405020304" pitchFamily="18" charset="0"/>
                <a:ea typeface="Times New Roman" panose="02020603050405020304" pitchFamily="18" charset="0"/>
                <a:cs typeface="Mangal"/>
              </a:rPr>
              <a:t> from 07/08/2023 to 12/08/2023.</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SzPts val="1200"/>
              <a:buFont typeface="Times New Roman" panose="02020603050405020304" pitchFamily="18" charset="0"/>
              <a:buAutoNum type="arabicPeriod"/>
            </a:pPr>
            <a:r>
              <a:rPr lang="en-US" dirty="0">
                <a:solidFill>
                  <a:srgbClr val="000000"/>
                </a:solidFill>
                <a:latin typeface="Times New Roman" panose="02020603050405020304" pitchFamily="18" charset="0"/>
                <a:ea typeface="Times New Roman" panose="02020603050405020304" pitchFamily="18" charset="0"/>
                <a:cs typeface="Mangal"/>
              </a:rPr>
              <a:t>Presented a research paper at an International Conference on “Role of Science and Technology in Sustainable Development”.</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SzPts val="1200"/>
              <a:buFont typeface="Times New Roman" panose="02020603050405020304" pitchFamily="18" charset="0"/>
              <a:buAutoNum type="arabicPeriod"/>
            </a:pPr>
            <a:r>
              <a:rPr lang="en-US" dirty="0">
                <a:solidFill>
                  <a:srgbClr val="000000"/>
                </a:solidFill>
                <a:latin typeface="Times New Roman" panose="02020603050405020304" pitchFamily="18" charset="0"/>
                <a:ea typeface="Times New Roman" panose="02020603050405020304" pitchFamily="18" charset="0"/>
                <a:cs typeface="Mangal"/>
              </a:rPr>
              <a:t> Also completed a refresher course on “Managing Online Classes and Co-creating MOOCs”.</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SzPts val="1200"/>
              <a:buFont typeface="Times New Roman" panose="02020603050405020304" pitchFamily="18" charset="0"/>
              <a:buAutoNum type="arabicPeriod"/>
            </a:pPr>
            <a:r>
              <a:rPr lang="en-US" dirty="0">
                <a:solidFill>
                  <a:srgbClr val="000000"/>
                </a:solidFill>
                <a:latin typeface="Times New Roman" panose="02020603050405020304" pitchFamily="18" charset="0"/>
                <a:ea typeface="Times New Roman" panose="02020603050405020304" pitchFamily="18" charset="0"/>
                <a:cs typeface="Mangal"/>
              </a:rPr>
              <a:t>He has become a member of the Editorial Board of “Universal Journal of Physics Research” and the Reviewer member of the journal “Materials Letters”.</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Symbol" panose="05050102010706020507" pitchFamily="18" charset="2"/>
              <a:buChar char=""/>
            </a:pPr>
            <a:endParaRPr lang="en-IN" sz="1600" dirty="0">
              <a:latin typeface="Calibri" panose="020F0502020204030204" pitchFamily="34" charset="0"/>
              <a:ea typeface="Times New Roman" panose="02020603050405020304" pitchFamily="18" charset="0"/>
              <a:cs typeface="Mangal"/>
            </a:endParaRPr>
          </a:p>
          <a:p>
            <a:pPr marL="685800" algn="just">
              <a:lnSpc>
                <a:spcPct val="115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Mangal"/>
              </a:rPr>
              <a:t> </a:t>
            </a:r>
            <a:endParaRPr lang="en-IN" sz="1600" dirty="0">
              <a:latin typeface="Calibri" panose="020F0502020204030204" pitchFamily="34" charset="0"/>
              <a:ea typeface="Times New Roman" panose="02020603050405020304" pitchFamily="18" charset="0"/>
              <a:cs typeface="Mangal"/>
            </a:endParaRPr>
          </a:p>
          <a:p>
            <a:pPr marL="685800" algn="just">
              <a:lnSpc>
                <a:spcPct val="115000"/>
              </a:lnSpc>
              <a:spcAft>
                <a:spcPts val="0"/>
              </a:spcAft>
            </a:pPr>
            <a:r>
              <a:rPr lang="en-US" b="1" dirty="0">
                <a:latin typeface="Times New Roman" panose="02020603050405020304" pitchFamily="18" charset="0"/>
                <a:ea typeface="Times New Roman" panose="02020603050405020304" pitchFamily="18" charset="0"/>
                <a:cs typeface="Mangal"/>
              </a:rPr>
              <a:t> </a:t>
            </a:r>
            <a:endParaRPr lang="en-IN" sz="1600" dirty="0">
              <a:latin typeface="Calibri" panose="020F0502020204030204" pitchFamily="34" charset="0"/>
              <a:ea typeface="Times New Roman" panose="02020603050405020304" pitchFamily="18" charset="0"/>
              <a:cs typeface="Mangal"/>
            </a:endParaRPr>
          </a:p>
          <a:p>
            <a:pPr marL="685800" algn="just">
              <a:lnSpc>
                <a:spcPct val="115000"/>
              </a:lnSpc>
              <a:spcAft>
                <a:spcPts val="0"/>
              </a:spcAft>
            </a:pPr>
            <a:r>
              <a:rPr lang="en-US" b="1" dirty="0">
                <a:latin typeface="Times New Roman" panose="02020603050405020304" pitchFamily="18" charset="0"/>
                <a:ea typeface="Times New Roman" panose="02020603050405020304" pitchFamily="18" charset="0"/>
                <a:cs typeface="Mangal"/>
              </a:rPr>
              <a:t> </a:t>
            </a:r>
            <a:endParaRPr lang="en-IN" sz="1600" dirty="0">
              <a:latin typeface="Calibri" panose="020F0502020204030204" pitchFamily="34" charset="0"/>
              <a:ea typeface="Times New Roman" panose="02020603050405020304" pitchFamily="18" charset="0"/>
              <a:cs typeface="Mangal"/>
            </a:endParaRPr>
          </a:p>
        </p:txBody>
      </p:sp>
      <p:pic>
        <p:nvPicPr>
          <p:cNvPr id="5" name="Picture 4"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0" y="70827"/>
            <a:ext cx="1129270" cy="912399"/>
          </a:xfrm>
          <a:prstGeom prst="rect">
            <a:avLst/>
          </a:prstGeom>
          <a:noFill/>
          <a:ln w="76200">
            <a:solidFill>
              <a:srgbClr val="0070C0"/>
            </a:solidFill>
          </a:ln>
        </p:spPr>
      </p:pic>
    </p:spTree>
    <p:extLst>
      <p:ext uri="{BB962C8B-B14F-4D97-AF65-F5344CB8AC3E}">
        <p14:creationId xmlns:p14="http://schemas.microsoft.com/office/powerpoint/2010/main" val="1962577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6947" y="612560"/>
            <a:ext cx="10839635" cy="5507662"/>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cs typeface="Mangal"/>
              </a:rPr>
              <a:t>Dr. Amrita, Assistant Professor</a:t>
            </a:r>
            <a:r>
              <a:rPr lang="en-US" dirty="0">
                <a:latin typeface="Times New Roman" panose="02020603050405020304" pitchFamily="18" charset="0"/>
                <a:ea typeface="Times New Roman" panose="02020603050405020304" pitchFamily="18" charset="0"/>
                <a:cs typeface="Mangal"/>
              </a:rPr>
              <a:t>(Mathematics)</a:t>
            </a:r>
            <a:r>
              <a:rPr lang="en-US" b="1" dirty="0">
                <a:latin typeface="Times New Roman" panose="02020603050405020304" pitchFamily="18" charset="0"/>
                <a:ea typeface="Times New Roman" panose="02020603050405020304" pitchFamily="18" charset="0"/>
                <a:cs typeface="Mangal"/>
              </a:rPr>
              <a:t> </a:t>
            </a:r>
            <a:r>
              <a:rPr lang="en-US" dirty="0">
                <a:latin typeface="Times New Roman" panose="02020603050405020304" pitchFamily="18" charset="0"/>
                <a:ea typeface="Times New Roman" panose="02020603050405020304" pitchFamily="18" charset="0"/>
                <a:cs typeface="Mangal"/>
              </a:rPr>
              <a:t>has</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Mangal"/>
              </a:rPr>
              <a:t>Completed a two-week refresher course in Mathematics from 29.04.2023 to 13.05.23 organized by the Teaching Learning Centre, </a:t>
            </a:r>
            <a:r>
              <a:rPr lang="en-US" dirty="0" err="1">
                <a:latin typeface="Times New Roman" panose="02020603050405020304" pitchFamily="18" charset="0"/>
                <a:ea typeface="Times New Roman" panose="02020603050405020304" pitchFamily="18" charset="0"/>
                <a:cs typeface="Mangal"/>
              </a:rPr>
              <a:t>Ramanujan</a:t>
            </a:r>
            <a:r>
              <a:rPr lang="en-US" dirty="0">
                <a:latin typeface="Times New Roman" panose="02020603050405020304" pitchFamily="18" charset="0"/>
                <a:ea typeface="Times New Roman" panose="02020603050405020304" pitchFamily="18" charset="0"/>
                <a:cs typeface="Mangal"/>
              </a:rPr>
              <a:t> College, University of Delhi. </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Mangal"/>
              </a:rPr>
              <a:t>Completed a two-week interdisciplinary refresher course in Research methodology and data analysis from 14.12.2023 to 28.12.23 organized by the Teaching Learning Centre, </a:t>
            </a:r>
            <a:r>
              <a:rPr lang="en-US" dirty="0" err="1">
                <a:latin typeface="Times New Roman" panose="02020603050405020304" pitchFamily="18" charset="0"/>
                <a:ea typeface="Times New Roman" panose="02020603050405020304" pitchFamily="18" charset="0"/>
                <a:cs typeface="Mangal"/>
              </a:rPr>
              <a:t>Ramanujan</a:t>
            </a:r>
            <a:r>
              <a:rPr lang="en-US" dirty="0">
                <a:latin typeface="Times New Roman" panose="02020603050405020304" pitchFamily="18" charset="0"/>
                <a:ea typeface="Times New Roman" panose="02020603050405020304" pitchFamily="18" charset="0"/>
                <a:cs typeface="Mangal"/>
              </a:rPr>
              <a:t> College, University of Delhi. </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cs typeface="Mangal"/>
              </a:rPr>
              <a:t>Sh. </a:t>
            </a:r>
            <a:r>
              <a:rPr lang="en-US" b="1" dirty="0" err="1">
                <a:latin typeface="Times New Roman" panose="02020603050405020304" pitchFamily="18" charset="0"/>
                <a:ea typeface="Times New Roman" panose="02020603050405020304" pitchFamily="18" charset="0"/>
                <a:cs typeface="Mangal"/>
              </a:rPr>
              <a:t>Aman</a:t>
            </a:r>
            <a:r>
              <a:rPr lang="en-US" b="1" dirty="0">
                <a:latin typeface="Times New Roman" panose="02020603050405020304" pitchFamily="18" charset="0"/>
                <a:ea typeface="Times New Roman" panose="02020603050405020304" pitchFamily="18" charset="0"/>
                <a:cs typeface="Mangal"/>
              </a:rPr>
              <a:t> Kumar, Assistant Professor </a:t>
            </a:r>
            <a:r>
              <a:rPr lang="en-US" dirty="0">
                <a:latin typeface="Times New Roman" panose="02020603050405020304" pitchFamily="18" charset="0"/>
                <a:ea typeface="Times New Roman" panose="02020603050405020304" pitchFamily="18" charset="0"/>
                <a:cs typeface="Mangal"/>
              </a:rPr>
              <a:t>(Chemistry) has</a:t>
            </a:r>
            <a:endParaRPr lang="en-IN" sz="1600" dirty="0">
              <a:latin typeface="Calibri" panose="020F0502020204030204" pitchFamily="34" charset="0"/>
              <a:ea typeface="Times New Roman" panose="02020603050405020304" pitchFamily="18" charset="0"/>
              <a:cs typeface="Mangal"/>
            </a:endParaRPr>
          </a:p>
          <a:p>
            <a:pPr marL="914400" algn="just">
              <a:lnSpc>
                <a:spcPct val="115000"/>
              </a:lnSpc>
              <a:spcAft>
                <a:spcPts val="0"/>
              </a:spcAft>
            </a:pPr>
            <a:r>
              <a:rPr lang="en-US" dirty="0">
                <a:solidFill>
                  <a:srgbClr val="000000"/>
                </a:solidFill>
                <a:latin typeface="Times New Roman" panose="02020603050405020304" pitchFamily="18" charset="0"/>
                <a:ea typeface="Times New Roman" panose="02020603050405020304" pitchFamily="18" charset="0"/>
                <a:cs typeface="Mangal"/>
              </a:rPr>
              <a:t>Completed a refresher course on “Managing Online Classes and Co-creating MOOCs”.</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Symbol" panose="05050102010706020507" pitchFamily="18" charset="2"/>
              <a:buChar char=""/>
            </a:pPr>
            <a:r>
              <a:rPr lang="en-US" b="1" dirty="0">
                <a:latin typeface="Times New Roman" panose="02020603050405020304" pitchFamily="18" charset="0"/>
                <a:ea typeface="Times New Roman" panose="02020603050405020304" pitchFamily="18" charset="0"/>
                <a:cs typeface="Mangal"/>
              </a:rPr>
              <a:t>Dr. </a:t>
            </a:r>
            <a:r>
              <a:rPr lang="en-US" b="1" dirty="0" err="1">
                <a:latin typeface="Times New Roman" panose="02020603050405020304" pitchFamily="18" charset="0"/>
                <a:ea typeface="Times New Roman" panose="02020603050405020304" pitchFamily="18" charset="0"/>
                <a:cs typeface="Mangal"/>
              </a:rPr>
              <a:t>Manoj</a:t>
            </a:r>
            <a:r>
              <a:rPr lang="en-US" b="1" dirty="0">
                <a:latin typeface="Times New Roman" panose="02020603050405020304" pitchFamily="18" charset="0"/>
                <a:ea typeface="Times New Roman" panose="02020603050405020304" pitchFamily="18" charset="0"/>
                <a:cs typeface="Mangal"/>
              </a:rPr>
              <a:t> Kumar, Assistant Professor </a:t>
            </a:r>
            <a:r>
              <a:rPr lang="en-US" dirty="0">
                <a:latin typeface="Times New Roman" panose="02020603050405020304" pitchFamily="18" charset="0"/>
                <a:ea typeface="Times New Roman" panose="02020603050405020304" pitchFamily="18" charset="0"/>
                <a:cs typeface="Mangal"/>
              </a:rPr>
              <a:t>(Zoology) has</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Mangal"/>
              </a:rPr>
              <a:t>Published a paper entitled “Protective role of AKBA against benzo(a)</a:t>
            </a:r>
            <a:r>
              <a:rPr lang="en-US" dirty="0" err="1">
                <a:latin typeface="Times New Roman" panose="02020603050405020304" pitchFamily="18" charset="0"/>
                <a:ea typeface="Times New Roman" panose="02020603050405020304" pitchFamily="18" charset="0"/>
                <a:cs typeface="Mangal"/>
              </a:rPr>
              <a:t>pyrene</a:t>
            </a:r>
            <a:r>
              <a:rPr lang="en-US" dirty="0">
                <a:latin typeface="Times New Roman" panose="02020603050405020304" pitchFamily="18" charset="0"/>
                <a:ea typeface="Times New Roman" panose="02020603050405020304" pitchFamily="18" charset="0"/>
                <a:cs typeface="Mangal"/>
              </a:rPr>
              <a:t>-induced lung carcinogenesis by modulating biotransformation enzymes and oxidative stress” in the  Journal of  Biochemistry and Molecular Toxicology. 2022 Jul;36(7):e23072. </a:t>
            </a:r>
            <a:r>
              <a:rPr lang="en-US" dirty="0" err="1">
                <a:latin typeface="Times New Roman" panose="02020603050405020304" pitchFamily="18" charset="0"/>
                <a:ea typeface="Times New Roman" panose="02020603050405020304" pitchFamily="18" charset="0"/>
                <a:cs typeface="Mangal"/>
              </a:rPr>
              <a:t>doi</a:t>
            </a:r>
            <a:r>
              <a:rPr lang="en-US" dirty="0">
                <a:latin typeface="Times New Roman" panose="02020603050405020304" pitchFamily="18" charset="0"/>
                <a:ea typeface="Times New Roman" panose="02020603050405020304" pitchFamily="18" charset="0"/>
                <a:cs typeface="Mangal"/>
              </a:rPr>
              <a:t>: 10.1002/jbt.23072. </a:t>
            </a:r>
            <a:r>
              <a:rPr lang="en-US" dirty="0" err="1">
                <a:latin typeface="Times New Roman" panose="02020603050405020304" pitchFamily="18" charset="0"/>
                <a:ea typeface="Times New Roman" panose="02020603050405020304" pitchFamily="18" charset="0"/>
                <a:cs typeface="Mangal"/>
              </a:rPr>
              <a:t>Epub</a:t>
            </a:r>
            <a:r>
              <a:rPr lang="en-US" dirty="0">
                <a:latin typeface="Times New Roman" panose="02020603050405020304" pitchFamily="18" charset="0"/>
                <a:ea typeface="Times New Roman" panose="02020603050405020304" pitchFamily="18" charset="0"/>
                <a:cs typeface="Mangal"/>
              </a:rPr>
              <a:t> 2022 Apr 19. PMID: 35437857. ISSN:1099-0461, impact factor 3.5.</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Mangal"/>
              </a:rPr>
              <a:t> Published a paper entitled “Exploring integrative approaches : EGCG's potential in combating prostate cancer” in the World cancer research journal. 2024; WCRJ 2024; 11: e2744 DOI: 10.32113/wcrj_20242_2744; ISSN 2372-3416; impact factor 1.2; volume and page number not assigned yet.</a:t>
            </a:r>
            <a:endParaRPr lang="en-IN" sz="1600" dirty="0">
              <a:latin typeface="Calibri" panose="020F0502020204030204" pitchFamily="34" charset="0"/>
              <a:ea typeface="Times New Roman" panose="02020603050405020304" pitchFamily="18" charset="0"/>
              <a:cs typeface="Mangal"/>
            </a:endParaRPr>
          </a:p>
          <a:p>
            <a:pPr marL="342900" lvl="0" indent="-342900" algn="just">
              <a:lnSpc>
                <a:spcPct val="115000"/>
              </a:lnSpc>
              <a:spcAft>
                <a:spcPts val="0"/>
              </a:spcAft>
              <a:buFont typeface="+mj-lt"/>
              <a:buAutoNum type="arabicPeriod"/>
            </a:pPr>
            <a:r>
              <a:rPr lang="en-US" dirty="0">
                <a:latin typeface="Times New Roman" panose="02020603050405020304" pitchFamily="18" charset="0"/>
                <a:ea typeface="Times New Roman" panose="02020603050405020304" pitchFamily="18" charset="0"/>
                <a:cs typeface="Mangal"/>
              </a:rPr>
              <a:t>Completed a two-week interdisciplinary refresher course in Research methodology and data analysis from 14.12.2023 to 28.12.23 organized by the Teaching Learning Centre, </a:t>
            </a:r>
            <a:r>
              <a:rPr lang="en-US" dirty="0" err="1">
                <a:latin typeface="Times New Roman" panose="02020603050405020304" pitchFamily="18" charset="0"/>
                <a:ea typeface="Times New Roman" panose="02020603050405020304" pitchFamily="18" charset="0"/>
                <a:cs typeface="Mangal"/>
              </a:rPr>
              <a:t>Ramanujan</a:t>
            </a:r>
            <a:r>
              <a:rPr lang="en-US" dirty="0">
                <a:latin typeface="Times New Roman" panose="02020603050405020304" pitchFamily="18" charset="0"/>
                <a:ea typeface="Times New Roman" panose="02020603050405020304" pitchFamily="18" charset="0"/>
                <a:cs typeface="Mangal"/>
              </a:rPr>
              <a:t> College, University of Delhi</a:t>
            </a:r>
            <a:endParaRPr lang="en-IN" sz="1600" dirty="0">
              <a:latin typeface="Calibri" panose="020F0502020204030204" pitchFamily="34" charset="0"/>
              <a:ea typeface="Times New Roman" panose="02020603050405020304" pitchFamily="18" charset="0"/>
              <a:cs typeface="Mangal"/>
            </a:endParaRPr>
          </a:p>
        </p:txBody>
      </p:sp>
      <p:pic>
        <p:nvPicPr>
          <p:cNvPr id="5" name="Picture 4" descr="Description: C:\Users\dogra\Desktop\images.jpg"/>
          <p:cNvPicPr/>
          <p:nvPr/>
        </p:nvPicPr>
        <p:blipFill>
          <a:blip r:embed="rId2">
            <a:extLst>
              <a:ext uri="{28A0092B-C50C-407E-A947-70E740481C1C}">
                <a14:useLocalDpi xmlns:a14="http://schemas.microsoft.com/office/drawing/2010/main" val="0"/>
              </a:ext>
            </a:extLst>
          </a:blip>
          <a:srcRect/>
          <a:stretch>
            <a:fillRect/>
          </a:stretch>
        </p:blipFill>
        <p:spPr bwMode="auto">
          <a:xfrm>
            <a:off x="-139245" y="0"/>
            <a:ext cx="1129270" cy="912399"/>
          </a:xfrm>
          <a:prstGeom prst="rect">
            <a:avLst/>
          </a:prstGeom>
          <a:noFill/>
          <a:ln w="76200">
            <a:solidFill>
              <a:srgbClr val="0070C0"/>
            </a:solidFill>
          </a:ln>
        </p:spPr>
      </p:pic>
    </p:spTree>
    <p:extLst>
      <p:ext uri="{BB962C8B-B14F-4D97-AF65-F5344CB8AC3E}">
        <p14:creationId xmlns:p14="http://schemas.microsoft.com/office/powerpoint/2010/main" val="34439871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354</TotalTime>
  <Words>2320</Words>
  <Application>Microsoft Office PowerPoint</Application>
  <PresentationFormat>Widescreen</PresentationFormat>
  <Paragraphs>601</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Algerian</vt:lpstr>
      <vt:lpstr>Arial</vt:lpstr>
      <vt:lpstr>Arial Black</vt:lpstr>
      <vt:lpstr>Arial Rounded MT Bold</vt:lpstr>
      <vt:lpstr>Bell MT</vt:lpstr>
      <vt:lpstr>Bodoni MT Black</vt:lpstr>
      <vt:lpstr>Bookman Old Style</vt:lpstr>
      <vt:lpstr>Calibri</vt:lpstr>
      <vt:lpstr>Garamond</vt:lpstr>
      <vt:lpstr>Symbol</vt:lpstr>
      <vt:lpstr>Times New Roman</vt:lpstr>
      <vt:lpstr>Organic</vt:lpstr>
      <vt:lpstr>PowerPoint Presentation</vt:lpstr>
      <vt:lpstr>PowerPoint Presentation</vt:lpstr>
      <vt:lpstr>PowerPoint Presentation</vt:lpstr>
      <vt:lpstr>Students Enrollment w.r.t GC Chowari for last 5 Years</vt:lpstr>
      <vt:lpstr>Current Students Strength w.r.t GC Chowari 2024-25 till 14.08.24</vt:lpstr>
      <vt:lpstr>Students Achievement </vt:lpstr>
      <vt:lpstr>Staff/Faculty Accomplishments</vt:lpstr>
      <vt:lpstr>PowerPoint Presentation</vt:lpstr>
      <vt:lpstr>PowerPoint Presentation</vt:lpstr>
      <vt:lpstr>PowerPoint Presentation</vt:lpstr>
      <vt:lpstr>Teaching Vacancy Position w.r.t G C Chowari</vt:lpstr>
      <vt:lpstr>PowerPoint Presentation</vt:lpstr>
      <vt:lpstr>Detail of Expenditure (Salary, OE, TE &amp; MR) last 05 F.Y’s</vt:lpstr>
      <vt:lpstr>      OBC Girls Hostel Incomplete due to land legal case in Hon’ble High Court </vt:lpstr>
      <vt:lpstr>PowerPoint Presentation</vt:lpstr>
      <vt:lpstr>PowerPoint Presentation</vt:lpstr>
      <vt:lpstr>Recent initiatives towards academic &amp; infrastructural development</vt:lpstr>
      <vt:lpstr>PowerPoint Presentation</vt:lpstr>
      <vt:lpstr>PowerPoint Presentation</vt:lpstr>
      <vt:lpstr>PowerPoint Presentation</vt:lpstr>
      <vt:lpstr>Improved CCTV surveillance system (Night vision /24X7/ 5TB Data Storage)</vt:lpstr>
      <vt:lpstr>Online Digital Notice Board</vt:lpstr>
      <vt:lpstr>PowerPoint Presentation</vt:lpstr>
      <vt:lpstr>Physics Lab. Equipped with latest apparatus</vt:lpstr>
      <vt:lpstr>e-Library with Kiosks and SOUL 3.0 INFLIBNET Software </vt:lpstr>
      <vt:lpstr>PowerPoint Presentation</vt:lpstr>
      <vt:lpstr>PowerPoint Presentation</vt:lpstr>
      <vt:lpstr>PowerPoint Presentation</vt:lpstr>
      <vt:lpstr> Dr. Radhakrishnan Book Bank Govt. College Chowari Distt. Chamba (H.P) </vt:lpstr>
      <vt:lpstr>Upgradation of college website and admission through online mode</vt:lpstr>
      <vt:lpstr>   PM-USHA Proposal from GC Chowari </vt:lpstr>
      <vt:lpstr>Scholarships/Incentives</vt:lpstr>
      <vt:lpstr>GC Chowari has successfully completed RUSA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Pitamber Dutt</cp:lastModifiedBy>
  <cp:revision>119</cp:revision>
  <dcterms:created xsi:type="dcterms:W3CDTF">2022-12-20T06:18:02Z</dcterms:created>
  <dcterms:modified xsi:type="dcterms:W3CDTF">2024-08-15T15:56:38Z</dcterms:modified>
</cp:coreProperties>
</file>